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Crimson Pro Semi Bold"/>
      <p:regular r:id="rId27"/>
    </p:embeddedFont>
    <p:embeddedFont>
      <p:font typeface="Crimson Pro Semi Bold"/>
      <p:regular r:id="rId28"/>
    </p:embeddedFont>
    <p:embeddedFont>
      <p:font typeface="Crimson Pro Semi Bold"/>
      <p:regular r:id="rId29"/>
    </p:embeddedFont>
    <p:embeddedFont>
      <p:font typeface="Crimson Pro Semi Bold"/>
      <p:regular r:id="rId30"/>
    </p:embeddedFont>
    <p:embeddedFont>
      <p:font typeface="Heebo"/>
      <p:regular r:id="rId31"/>
    </p:embeddedFont>
    <p:embeddedFont>
      <p:font typeface="Heebo"/>
      <p:regular r:id="rId3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2.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3.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svg"/><Relationship Id="rId3" Type="http://schemas.openxmlformats.org/officeDocument/2006/relationships/image" Target="../media/image-13-3.png"/><Relationship Id="rId4" Type="http://schemas.openxmlformats.org/officeDocument/2006/relationships/image" Target="../media/image-13-4.svg"/><Relationship Id="rId5" Type="http://schemas.openxmlformats.org/officeDocument/2006/relationships/image" Target="../media/image-13-5.png"/><Relationship Id="rId6" Type="http://schemas.openxmlformats.org/officeDocument/2006/relationships/image" Target="../media/image-13-6.svg"/><Relationship Id="rId7" Type="http://schemas.openxmlformats.org/officeDocument/2006/relationships/image" Target="../media/image-13-7.png"/><Relationship Id="rId8" Type="http://schemas.openxmlformats.org/officeDocument/2006/relationships/image" Target="../media/image-13-8.svg"/><Relationship Id="rId9" Type="http://schemas.openxmlformats.org/officeDocument/2006/relationships/slideLayout" Target="../slideLayouts/slideLayout14.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svg"/><Relationship Id="rId3" Type="http://schemas.openxmlformats.org/officeDocument/2006/relationships/image" Target="../media/image-18-3.png"/><Relationship Id="rId4" Type="http://schemas.openxmlformats.org/officeDocument/2006/relationships/image" Target="../media/image-18-4.svg"/><Relationship Id="rId5" Type="http://schemas.openxmlformats.org/officeDocument/2006/relationships/image" Target="../media/image-18-5.png"/><Relationship Id="rId6" Type="http://schemas.openxmlformats.org/officeDocument/2006/relationships/image" Target="../media/image-18-6.svg"/><Relationship Id="rId7" Type="http://schemas.openxmlformats.org/officeDocument/2006/relationships/image" Target="../media/image-18-7.png"/><Relationship Id="rId8" Type="http://schemas.openxmlformats.org/officeDocument/2006/relationships/slideLayout" Target="../slideLayouts/slideLayout19.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svg"/><Relationship Id="rId3" Type="http://schemas.openxmlformats.org/officeDocument/2006/relationships/image" Target="../media/image-19-3.png"/><Relationship Id="rId4" Type="http://schemas.openxmlformats.org/officeDocument/2006/relationships/image" Target="../media/image-19-4.svg"/><Relationship Id="rId5" Type="http://schemas.openxmlformats.org/officeDocument/2006/relationships/image" Target="../media/image-19-5.png"/><Relationship Id="rId6" Type="http://schemas.openxmlformats.org/officeDocument/2006/relationships/image" Target="../media/image-19-6.svg"/><Relationship Id="rId7" Type="http://schemas.openxmlformats.org/officeDocument/2006/relationships/image" Target="../media/image-19-7.png"/><Relationship Id="rId8" Type="http://schemas.openxmlformats.org/officeDocument/2006/relationships/image" Target="../media/image-19-8.svg"/><Relationship Id="rId9" Type="http://schemas.openxmlformats.org/officeDocument/2006/relationships/slideLayout" Target="../slideLayouts/slideLayout20.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svg"/><Relationship Id="rId3" Type="http://schemas.openxmlformats.org/officeDocument/2006/relationships/image" Target="../media/image-20-3.png"/><Relationship Id="rId4" Type="http://schemas.openxmlformats.org/officeDocument/2006/relationships/image" Target="../media/image-20-4.svg"/><Relationship Id="rId5" Type="http://schemas.openxmlformats.org/officeDocument/2006/relationships/image" Target="../media/image-20-5.png"/><Relationship Id="rId6" Type="http://schemas.openxmlformats.org/officeDocument/2006/relationships/image" Target="../media/image-20-6.svg"/><Relationship Id="rId7" Type="http://schemas.openxmlformats.org/officeDocument/2006/relationships/image" Target="../media/image-20-7.png"/><Relationship Id="rId8" Type="http://schemas.openxmlformats.org/officeDocument/2006/relationships/image" Target="../media/image-20-8.svg"/><Relationship Id="rId9" Type="http://schemas.openxmlformats.org/officeDocument/2006/relationships/image" Target="../media/image-20-9.png"/><Relationship Id="rId10" Type="http://schemas.openxmlformats.org/officeDocument/2006/relationships/image" Target="../media/image-20-10.svg"/><Relationship Id="rId11" Type="http://schemas.openxmlformats.org/officeDocument/2006/relationships/slideLayout" Target="../slideLayouts/slideLayout21.xml"/><Relationship Id="rId1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3-4.png"/><Relationship Id="rId5" Type="http://schemas.openxmlformats.org/officeDocument/2006/relationships/image" Target="../media/image-3-5.svg"/><Relationship Id="rId6" Type="http://schemas.openxmlformats.org/officeDocument/2006/relationships/image" Target="../media/image-3-6.png"/><Relationship Id="rId7" Type="http://schemas.openxmlformats.org/officeDocument/2006/relationships/image" Target="../media/image-3-7.svg"/><Relationship Id="rId8" Type="http://schemas.openxmlformats.org/officeDocument/2006/relationships/image" Target="../media/image-3-8.png"/><Relationship Id="rId9" Type="http://schemas.openxmlformats.org/officeDocument/2006/relationships/image" Target="../media/image-3-9.svg"/><Relationship Id="rId10" Type="http://schemas.openxmlformats.org/officeDocument/2006/relationships/image" Target="../media/image-3-10.png"/><Relationship Id="rId11" Type="http://schemas.openxmlformats.org/officeDocument/2006/relationships/image" Target="../media/image-3-11.svg"/><Relationship Id="rId12" Type="http://schemas.openxmlformats.org/officeDocument/2006/relationships/slideLayout" Target="../slideLayouts/slideLayout4.xml"/><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793790" y="1866186"/>
            <a:ext cx="4432102" cy="373142"/>
          </a:xfrm>
          <a:prstGeom prst="roundRect">
            <a:avLst>
              <a:gd name="adj" fmla="val 6383"/>
            </a:avLst>
          </a:prstGeom>
          <a:solidFill>
            <a:srgbClr val="CCD7FF"/>
          </a:solidFill>
          <a:ln/>
        </p:spPr>
      </p:sp>
      <p:sp>
        <p:nvSpPr>
          <p:cNvPr id="3" name="Text 1"/>
          <p:cNvSpPr/>
          <p:nvPr/>
        </p:nvSpPr>
        <p:spPr>
          <a:xfrm>
            <a:off x="912852" y="1925717"/>
            <a:ext cx="4193977" cy="254079"/>
          </a:xfrm>
          <a:prstGeom prst="rect">
            <a:avLst/>
          </a:prstGeom>
          <a:noFill/>
          <a:ln/>
        </p:spPr>
        <p:txBody>
          <a:bodyPr wrap="none" lIns="0" tIns="0" rIns="0" bIns="0" rtlCol="0" anchor="t"/>
          <a:lstStyle/>
          <a:p>
            <a:pPr algn="l" indent="0" marL="0">
              <a:lnSpc>
                <a:spcPts val="2000"/>
              </a:lnSpc>
              <a:buNone/>
            </a:pPr>
            <a:r>
              <a:rPr lang="en-US" sz="1250" dirty="0">
                <a:solidFill>
                  <a:srgbClr val="4C4C4D"/>
                </a:solidFill>
                <a:latin typeface="Heebo" pitchFamily="34" charset="0"/>
                <a:ea typeface="Heebo" pitchFamily="34" charset="-122"/>
                <a:cs typeface="Heebo" pitchFamily="34" charset="-120"/>
              </a:rPr>
              <a:t>LCS-041 | 跨文化沟通 CROSS-CULTURAL COMMUNICATION</a:t>
            </a:r>
            <a:endParaRPr lang="en-US" sz="1250" dirty="0"/>
          </a:p>
        </p:txBody>
      </p:sp>
      <p:sp>
        <p:nvSpPr>
          <p:cNvPr id="4" name="Text 2"/>
          <p:cNvSpPr/>
          <p:nvPr/>
        </p:nvSpPr>
        <p:spPr>
          <a:xfrm>
            <a:off x="793790" y="2318623"/>
            <a:ext cx="9093279" cy="1240155"/>
          </a:xfrm>
          <a:prstGeom prst="rect">
            <a:avLst/>
          </a:prstGeom>
          <a:noFill/>
          <a:ln/>
        </p:spPr>
        <p:txBody>
          <a:bodyPr wrap="square" lIns="0" tIns="0" rIns="0" bIns="0" rtlCol="0" anchor="t"/>
          <a:lstStyle/>
          <a:p>
            <a:pPr algn="l" indent="0" marL="0">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跨文化理解与适应</a:t>
            </a:r>
            <a:endParaRPr lang="en-US" sz="3900" dirty="0"/>
          </a:p>
          <a:p>
            <a:pPr algn="l" indent="0" marL="0">
              <a:lnSpc>
                <a:spcPts val="4850"/>
              </a:lnSpc>
              <a:buNone/>
            </a:pPr>
            <a:r>
              <a:rPr lang="en-US" sz="3900" dirty="0">
                <a:solidFill>
                  <a:srgbClr val="2150FE"/>
                </a:solidFill>
                <a:latin typeface="Crimson Pro Semi Bold" pitchFamily="34" charset="0"/>
                <a:ea typeface="Crimson Pro Semi Bold" pitchFamily="34" charset="-122"/>
                <a:cs typeface="Crimson Pro Semi Bold" pitchFamily="34" charset="-120"/>
              </a:rPr>
              <a:t>Cross-Cultural Understanding &amp; Adaptation</a:t>
            </a:r>
            <a:endParaRPr lang="en-US" sz="3900" dirty="0"/>
          </a:p>
        </p:txBody>
      </p:sp>
      <p:sp>
        <p:nvSpPr>
          <p:cNvPr id="5" name="Text 3"/>
          <p:cNvSpPr/>
          <p:nvPr/>
        </p:nvSpPr>
        <p:spPr>
          <a:xfrm>
            <a:off x="793790" y="3856434"/>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在全球化职场中，文化差异无处不在——它影响着我们如何沟通、如何决策、如何建立信任。本课程帮助你从"文化无知"迈向"文化聪慧"，学会识别、理解并适应不同文化背景，成为真正具有全球领导力的职场人士。</a:t>
            </a:r>
            <a:endParaRPr lang="en-US" sz="1550" dirty="0"/>
          </a:p>
        </p:txBody>
      </p:sp>
      <p:sp>
        <p:nvSpPr>
          <p:cNvPr id="6" name="Shape 4"/>
          <p:cNvSpPr/>
          <p:nvPr/>
        </p:nvSpPr>
        <p:spPr>
          <a:xfrm>
            <a:off x="793790" y="4937998"/>
            <a:ext cx="1606748" cy="388382"/>
          </a:xfrm>
          <a:prstGeom prst="roundRect">
            <a:avLst>
              <a:gd name="adj" fmla="val 6132"/>
            </a:avLst>
          </a:prstGeom>
          <a:noFill/>
          <a:ln w="7620">
            <a:solidFill>
              <a:srgbClr val="2150FE"/>
            </a:solidFill>
            <a:prstDash val="solid"/>
          </a:ln>
        </p:spPr>
      </p:sp>
      <p:sp>
        <p:nvSpPr>
          <p:cNvPr id="7" name="Text 5"/>
          <p:cNvSpPr/>
          <p:nvPr/>
        </p:nvSpPr>
        <p:spPr>
          <a:xfrm>
            <a:off x="920472" y="5005149"/>
            <a:ext cx="1353383" cy="254079"/>
          </a:xfrm>
          <a:prstGeom prst="rect">
            <a:avLst/>
          </a:prstGeom>
          <a:noFill/>
          <a:ln/>
        </p:spPr>
        <p:txBody>
          <a:bodyPr wrap="none" lIns="0" tIns="0" rIns="0" bIns="0" rtlCol="0" anchor="t"/>
          <a:lstStyle/>
          <a:p>
            <a:pPr algn="l" indent="0" marL="0">
              <a:lnSpc>
                <a:spcPts val="2000"/>
              </a:lnSpc>
              <a:buNone/>
            </a:pPr>
            <a:r>
              <a:rPr lang="en-US" sz="1250" dirty="0">
                <a:solidFill>
                  <a:srgbClr val="000000"/>
                </a:solidFill>
                <a:latin typeface="Heebo" pitchFamily="34" charset="0"/>
                <a:ea typeface="Heebo" pitchFamily="34" charset="-122"/>
                <a:cs typeface="Heebo" pitchFamily="34" charset="-120"/>
              </a:rPr>
              <a:t>⏱</a:t>
            </a:r>
            <a:pPr algn="l" indent="0" marL="0">
              <a:lnSpc>
                <a:spcPts val="2000"/>
              </a:lnSpc>
              <a:buNone/>
            </a:pPr>
            <a:r>
              <a:rPr lang="en-US" sz="1250" dirty="0">
                <a:solidFill>
                  <a:srgbClr val="2150FE"/>
                </a:solidFill>
                <a:latin typeface="Heebo" pitchFamily="34" charset="0"/>
                <a:ea typeface="Heebo" pitchFamily="34" charset="-122"/>
                <a:cs typeface="Heebo" pitchFamily="34" charset="-120"/>
              </a:rPr>
              <a:t> 时长 Duration</a:t>
            </a:r>
            <a:endParaRPr lang="en-US" sz="1250" dirty="0"/>
          </a:p>
        </p:txBody>
      </p:sp>
      <p:sp>
        <p:nvSpPr>
          <p:cNvPr id="8" name="Text 6"/>
          <p:cNvSpPr/>
          <p:nvPr/>
        </p:nvSpPr>
        <p:spPr>
          <a:xfrm>
            <a:off x="793790" y="5549622"/>
            <a:ext cx="2897624" cy="325160"/>
          </a:xfrm>
          <a:prstGeom prst="rect">
            <a:avLst/>
          </a:prstGeom>
          <a:noFill/>
          <a:ln/>
        </p:spPr>
        <p:txBody>
          <a:bodyPr wrap="none" lIns="0" tIns="0" rIns="0" bIns="0" rtlCol="0" anchor="t"/>
          <a:lstStyle/>
          <a:p>
            <a:pPr algn="l" indent="0" marL="0">
              <a:lnSpc>
                <a:spcPts val="2500"/>
              </a:lnSpc>
              <a:buNone/>
            </a:pPr>
            <a:r>
              <a:rPr lang="en-US" sz="1550" b="1" dirty="0">
                <a:solidFill>
                  <a:srgbClr val="4C4C4D"/>
                </a:solidFill>
                <a:latin typeface="Heebo" pitchFamily="34" charset="0"/>
                <a:ea typeface="Heebo" pitchFamily="34" charset="-122"/>
                <a:cs typeface="Heebo" pitchFamily="34" charset="-120"/>
              </a:rPr>
              <a:t>90 分钟</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 · 中高级难度 </a:t>
            </a:r>
            <a:pPr algn="l" indent="0" marL="0">
              <a:lnSpc>
                <a:spcPts val="2500"/>
              </a:lnSpc>
              <a:buNone/>
            </a:pPr>
            <a:r>
              <a:rPr lang="en-US" sz="1550" dirty="0">
                <a:solidFill>
                  <a:srgbClr val="000000"/>
                </a:solidFill>
                <a:latin typeface="Heebo" pitchFamily="34" charset="0"/>
                <a:ea typeface="Heebo" pitchFamily="34" charset="-122"/>
                <a:cs typeface="Heebo" pitchFamily="34" charset="-120"/>
              </a:rPr>
              <a:t>⭐</a:t>
            </a:r>
            <a:pPr algn="l" indent="0" marL="0">
              <a:lnSpc>
                <a:spcPts val="2500"/>
              </a:lnSpc>
              <a:buNone/>
            </a:pPr>
            <a:r>
              <a:rPr lang="en-US" sz="1550" dirty="0">
                <a:solidFill>
                  <a:srgbClr val="000000"/>
                </a:solidFill>
                <a:latin typeface="Heebo" pitchFamily="34" charset="0"/>
                <a:ea typeface="Heebo" pitchFamily="34" charset="-122"/>
                <a:cs typeface="Heebo" pitchFamily="34" charset="-120"/>
              </a:rPr>
              <a:t>⭐</a:t>
            </a:r>
            <a:pPr algn="l" indent="0" marL="0">
              <a:lnSpc>
                <a:spcPts val="2500"/>
              </a:lnSpc>
              <a:buNone/>
            </a:pPr>
            <a:r>
              <a:rPr lang="en-US" sz="1550" dirty="0">
                <a:solidFill>
                  <a:srgbClr val="000000"/>
                </a:solidFill>
                <a:latin typeface="Heebo" pitchFamily="34" charset="0"/>
                <a:ea typeface="Heebo" pitchFamily="34" charset="-122"/>
                <a:cs typeface="Heebo" pitchFamily="34" charset="-120"/>
              </a:rPr>
              <a:t>⭐</a:t>
            </a:r>
            <a:endParaRPr lang="en-US" sz="1550" dirty="0"/>
          </a:p>
        </p:txBody>
      </p:sp>
      <p:sp>
        <p:nvSpPr>
          <p:cNvPr id="9" name="Shape 7"/>
          <p:cNvSpPr/>
          <p:nvPr/>
        </p:nvSpPr>
        <p:spPr>
          <a:xfrm>
            <a:off x="4183142" y="4937998"/>
            <a:ext cx="1364456" cy="388382"/>
          </a:xfrm>
          <a:prstGeom prst="roundRect">
            <a:avLst>
              <a:gd name="adj" fmla="val 6132"/>
            </a:avLst>
          </a:prstGeom>
          <a:noFill/>
          <a:ln w="7620">
            <a:solidFill>
              <a:srgbClr val="2150FE"/>
            </a:solidFill>
            <a:prstDash val="solid"/>
          </a:ln>
        </p:spPr>
      </p:sp>
      <p:sp>
        <p:nvSpPr>
          <p:cNvPr id="10" name="Text 8"/>
          <p:cNvSpPr/>
          <p:nvPr/>
        </p:nvSpPr>
        <p:spPr>
          <a:xfrm>
            <a:off x="4309824" y="5005149"/>
            <a:ext cx="1111091" cy="254079"/>
          </a:xfrm>
          <a:prstGeom prst="rect">
            <a:avLst/>
          </a:prstGeom>
          <a:noFill/>
          <a:ln/>
        </p:spPr>
        <p:txBody>
          <a:bodyPr wrap="none" lIns="0" tIns="0" rIns="0" bIns="0" rtlCol="0" anchor="t"/>
          <a:lstStyle/>
          <a:p>
            <a:pPr algn="l" indent="0" marL="0">
              <a:lnSpc>
                <a:spcPts val="2000"/>
              </a:lnSpc>
              <a:buNone/>
            </a:pPr>
            <a:r>
              <a:rPr lang="en-US" sz="1250" dirty="0">
                <a:solidFill>
                  <a:srgbClr val="000000"/>
                </a:solidFill>
                <a:latin typeface="Heebo" pitchFamily="34" charset="0"/>
                <a:ea typeface="Heebo" pitchFamily="34" charset="-122"/>
                <a:cs typeface="Heebo" pitchFamily="34" charset="-120"/>
              </a:rPr>
              <a:t>🧩</a:t>
            </a:r>
            <a:pPr algn="l" indent="0" marL="0">
              <a:lnSpc>
                <a:spcPts val="2000"/>
              </a:lnSpc>
              <a:buNone/>
            </a:pPr>
            <a:r>
              <a:rPr lang="en-US" sz="1250" dirty="0">
                <a:solidFill>
                  <a:srgbClr val="2150FE"/>
                </a:solidFill>
                <a:latin typeface="Heebo" pitchFamily="34" charset="0"/>
                <a:ea typeface="Heebo" pitchFamily="34" charset="-122"/>
                <a:cs typeface="Heebo" pitchFamily="34" charset="-120"/>
              </a:rPr>
              <a:t> 支柱 Pillar</a:t>
            </a:r>
            <a:endParaRPr lang="en-US" sz="1250" dirty="0"/>
          </a:p>
        </p:txBody>
      </p:sp>
      <p:sp>
        <p:nvSpPr>
          <p:cNvPr id="11" name="Text 9"/>
          <p:cNvSpPr/>
          <p:nvPr/>
        </p:nvSpPr>
        <p:spPr>
          <a:xfrm>
            <a:off x="4183142" y="5549622"/>
            <a:ext cx="2897624" cy="635079"/>
          </a:xfrm>
          <a:prstGeom prst="rect">
            <a:avLst/>
          </a:prstGeom>
          <a:noFill/>
          <a:ln/>
        </p:spPr>
        <p:txBody>
          <a:bodyPr wrap="square" lIns="0" tIns="0" rIns="0" bIns="0" rtlCol="0" anchor="t"/>
          <a:lstStyle/>
          <a:p>
            <a:pPr algn="l" indent="0" marL="0">
              <a:lnSpc>
                <a:spcPts val="2500"/>
              </a:lnSpc>
              <a:buNone/>
            </a:pPr>
            <a:r>
              <a:rPr lang="en-US" sz="1550" b="1" dirty="0">
                <a:solidFill>
                  <a:srgbClr val="4C4C4D"/>
                </a:solidFill>
                <a:latin typeface="Heebo" pitchFamily="34" charset="0"/>
                <a:ea typeface="Heebo" pitchFamily="34" charset="-122"/>
                <a:cs typeface="Heebo" pitchFamily="34" charset="-120"/>
              </a:rPr>
              <a:t>人际沟通与影响</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 · 跨文化沟通模块</a:t>
            </a:r>
            <a:endParaRPr lang="en-US" sz="1550" dirty="0"/>
          </a:p>
        </p:txBody>
      </p:sp>
      <p:sp>
        <p:nvSpPr>
          <p:cNvPr id="12" name="Shape 10"/>
          <p:cNvSpPr/>
          <p:nvPr/>
        </p:nvSpPr>
        <p:spPr>
          <a:xfrm>
            <a:off x="7572494" y="4937998"/>
            <a:ext cx="1995368" cy="388382"/>
          </a:xfrm>
          <a:prstGeom prst="roundRect">
            <a:avLst>
              <a:gd name="adj" fmla="val 6132"/>
            </a:avLst>
          </a:prstGeom>
          <a:noFill/>
          <a:ln w="7620">
            <a:solidFill>
              <a:srgbClr val="2150FE"/>
            </a:solidFill>
            <a:prstDash val="solid"/>
          </a:ln>
        </p:spPr>
      </p:sp>
      <p:sp>
        <p:nvSpPr>
          <p:cNvPr id="13" name="Text 11"/>
          <p:cNvSpPr/>
          <p:nvPr/>
        </p:nvSpPr>
        <p:spPr>
          <a:xfrm>
            <a:off x="7699177" y="5005149"/>
            <a:ext cx="1742003" cy="254079"/>
          </a:xfrm>
          <a:prstGeom prst="rect">
            <a:avLst/>
          </a:prstGeom>
          <a:noFill/>
          <a:ln/>
        </p:spPr>
        <p:txBody>
          <a:bodyPr wrap="none" lIns="0" tIns="0" rIns="0" bIns="0" rtlCol="0" anchor="t"/>
          <a:lstStyle/>
          <a:p>
            <a:pPr algn="l" indent="0" marL="0">
              <a:lnSpc>
                <a:spcPts val="2000"/>
              </a:lnSpc>
              <a:buNone/>
            </a:pPr>
            <a:r>
              <a:rPr lang="en-US" sz="1250" dirty="0">
                <a:solidFill>
                  <a:srgbClr val="000000"/>
                </a:solidFill>
                <a:latin typeface="Heebo" pitchFamily="34" charset="0"/>
                <a:ea typeface="Heebo" pitchFamily="34" charset="-122"/>
                <a:cs typeface="Heebo" pitchFamily="34" charset="-120"/>
              </a:rPr>
              <a:t>📚</a:t>
            </a:r>
            <a:pPr algn="l" indent="0" marL="0">
              <a:lnSpc>
                <a:spcPts val="2000"/>
              </a:lnSpc>
              <a:buNone/>
            </a:pPr>
            <a:r>
              <a:rPr lang="en-US" sz="1250" dirty="0">
                <a:solidFill>
                  <a:srgbClr val="2150FE"/>
                </a:solidFill>
                <a:latin typeface="Heebo" pitchFamily="34" charset="0"/>
                <a:ea typeface="Heebo" pitchFamily="34" charset="-122"/>
                <a:cs typeface="Heebo" pitchFamily="34" charset="-120"/>
              </a:rPr>
              <a:t> 先修 Prerequisites</a:t>
            </a:r>
            <a:endParaRPr lang="en-US" sz="1250" dirty="0"/>
          </a:p>
        </p:txBody>
      </p:sp>
      <p:sp>
        <p:nvSpPr>
          <p:cNvPr id="14" name="Text 12"/>
          <p:cNvSpPr/>
          <p:nvPr/>
        </p:nvSpPr>
        <p:spPr>
          <a:xfrm>
            <a:off x="7572494" y="5549622"/>
            <a:ext cx="2897624" cy="317540"/>
          </a:xfrm>
          <a:prstGeom prst="rect">
            <a:avLst/>
          </a:prstGeom>
          <a:noFill/>
          <a:ln/>
        </p:spPr>
        <p:txBody>
          <a:bodyPr wrap="non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LCS-022 · LCS-037</a:t>
            </a:r>
            <a:endParaRPr lang="en-US" sz="1550" dirty="0"/>
          </a:p>
        </p:txBody>
      </p:sp>
      <p:sp>
        <p:nvSpPr>
          <p:cNvPr id="15" name="Shape 13"/>
          <p:cNvSpPr/>
          <p:nvPr/>
        </p:nvSpPr>
        <p:spPr>
          <a:xfrm>
            <a:off x="10961846" y="4937998"/>
            <a:ext cx="1244918" cy="388382"/>
          </a:xfrm>
          <a:prstGeom prst="roundRect">
            <a:avLst>
              <a:gd name="adj" fmla="val 6132"/>
            </a:avLst>
          </a:prstGeom>
          <a:noFill/>
          <a:ln w="7620">
            <a:solidFill>
              <a:srgbClr val="2150FE"/>
            </a:solidFill>
            <a:prstDash val="solid"/>
          </a:ln>
        </p:spPr>
      </p:sp>
      <p:sp>
        <p:nvSpPr>
          <p:cNvPr id="16" name="Text 14"/>
          <p:cNvSpPr/>
          <p:nvPr/>
        </p:nvSpPr>
        <p:spPr>
          <a:xfrm>
            <a:off x="11088529" y="5005149"/>
            <a:ext cx="991553" cy="254079"/>
          </a:xfrm>
          <a:prstGeom prst="rect">
            <a:avLst/>
          </a:prstGeom>
          <a:noFill/>
          <a:ln/>
        </p:spPr>
        <p:txBody>
          <a:bodyPr wrap="none" lIns="0" tIns="0" rIns="0" bIns="0" rtlCol="0" anchor="t"/>
          <a:lstStyle/>
          <a:p>
            <a:pPr algn="l" indent="0" marL="0">
              <a:lnSpc>
                <a:spcPts val="2000"/>
              </a:lnSpc>
              <a:buNone/>
            </a:pPr>
            <a:r>
              <a:rPr lang="en-US" sz="1250" dirty="0">
                <a:solidFill>
                  <a:srgbClr val="000000"/>
                </a:solidFill>
                <a:latin typeface="Heebo" pitchFamily="34" charset="0"/>
                <a:ea typeface="Heebo" pitchFamily="34" charset="-122"/>
                <a:cs typeface="Heebo" pitchFamily="34" charset="-120"/>
              </a:rPr>
              <a:t>🔗</a:t>
            </a:r>
            <a:pPr algn="l" indent="0" marL="0">
              <a:lnSpc>
                <a:spcPts val="2000"/>
              </a:lnSpc>
              <a:buNone/>
            </a:pPr>
            <a:r>
              <a:rPr lang="en-US" sz="1250" dirty="0">
                <a:solidFill>
                  <a:srgbClr val="2150FE"/>
                </a:solidFill>
                <a:latin typeface="Heebo" pitchFamily="34" charset="0"/>
                <a:ea typeface="Heebo" pitchFamily="34" charset="-122"/>
                <a:cs typeface="Heebo" pitchFamily="34" charset="-120"/>
              </a:rPr>
              <a:t> 后续 Next</a:t>
            </a:r>
            <a:endParaRPr lang="en-US" sz="1250" dirty="0"/>
          </a:p>
        </p:txBody>
      </p:sp>
      <p:sp>
        <p:nvSpPr>
          <p:cNvPr id="17" name="Text 15"/>
          <p:cNvSpPr/>
          <p:nvPr/>
        </p:nvSpPr>
        <p:spPr>
          <a:xfrm>
            <a:off x="10961846" y="5549622"/>
            <a:ext cx="2897624" cy="317540"/>
          </a:xfrm>
          <a:prstGeom prst="rect">
            <a:avLst/>
          </a:prstGeom>
          <a:noFill/>
          <a:ln/>
        </p:spPr>
        <p:txBody>
          <a:bodyPr wrap="non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LCS-042 · 043 · 044 · 045</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793790" y="870704"/>
            <a:ext cx="2288858" cy="324326"/>
          </a:xfrm>
          <a:prstGeom prst="roundRect">
            <a:avLst>
              <a:gd name="adj" fmla="val 6609"/>
            </a:avLst>
          </a:prstGeom>
          <a:solidFill>
            <a:srgbClr val="CCD7FF"/>
          </a:solidFill>
          <a:ln/>
        </p:spPr>
      </p:sp>
      <p:sp>
        <p:nvSpPr>
          <p:cNvPr id="3" name="Text 1"/>
          <p:cNvSpPr/>
          <p:nvPr/>
        </p:nvSpPr>
        <p:spPr>
          <a:xfrm>
            <a:off x="900946" y="924282"/>
            <a:ext cx="2074545" cy="217170"/>
          </a:xfrm>
          <a:prstGeom prst="rect">
            <a:avLst/>
          </a:prstGeom>
          <a:noFill/>
          <a:ln/>
        </p:spPr>
        <p:txBody>
          <a:bodyPr wrap="none" lIns="0" tIns="0" rIns="0" bIns="0" rtlCol="0" anchor="t"/>
          <a:lstStyle/>
          <a:p>
            <a:pPr algn="l" indent="0" marL="0">
              <a:lnSpc>
                <a:spcPts val="1700"/>
              </a:lnSpc>
              <a:buNone/>
            </a:pPr>
            <a:r>
              <a:rPr lang="en-US" sz="1100" dirty="0">
                <a:solidFill>
                  <a:srgbClr val="4C4C4D"/>
                </a:solidFill>
                <a:latin typeface="Heebo" pitchFamily="34" charset="0"/>
                <a:ea typeface="Heebo" pitchFamily="34" charset="-122"/>
                <a:cs typeface="Heebo" pitchFamily="34" charset="-120"/>
              </a:rPr>
              <a:t>文化冲突 CULTURAL CONFLICTS</a:t>
            </a:r>
            <a:endParaRPr lang="en-US" sz="1100" dirty="0"/>
          </a:p>
        </p:txBody>
      </p:sp>
      <p:sp>
        <p:nvSpPr>
          <p:cNvPr id="4" name="Text 2"/>
          <p:cNvSpPr/>
          <p:nvPr/>
        </p:nvSpPr>
        <p:spPr>
          <a:xfrm>
            <a:off x="793790" y="1259324"/>
            <a:ext cx="6268283" cy="1116330"/>
          </a:xfrm>
          <a:prstGeom prst="rect">
            <a:avLst/>
          </a:prstGeom>
          <a:noFill/>
          <a:ln/>
        </p:spPr>
        <p:txBody>
          <a:bodyPr wrap="square" lIns="0" tIns="0" rIns="0" bIns="0" rtlCol="0" anchor="t"/>
          <a:lstStyle/>
          <a:p>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跨文化差异导致的常见冲突</a:t>
            </a:r>
            <a:endParaRPr lang="en-US" sz="3500" dirty="0"/>
          </a:p>
          <a:p>
            <a:pPr algn="l" indent="0" marL="0">
              <a:lnSpc>
                <a:spcPts val="4350"/>
              </a:lnSpc>
              <a:buNone/>
            </a:pPr>
            <a:r>
              <a:rPr lang="en-US" sz="3500" dirty="0">
                <a:solidFill>
                  <a:srgbClr val="2150FE"/>
                </a:solidFill>
                <a:latin typeface="Crimson Pro Semi Bold" pitchFamily="34" charset="0"/>
                <a:ea typeface="Crimson Pro Semi Bold" pitchFamily="34" charset="-122"/>
                <a:cs typeface="Crimson Pro Semi Bold" pitchFamily="34" charset="-120"/>
              </a:rPr>
              <a:t>Common Cross-Cultural Conflicts</a:t>
            </a:r>
            <a:endParaRPr lang="en-US" sz="3500" dirty="0"/>
          </a:p>
        </p:txBody>
      </p:sp>
      <p:sp>
        <p:nvSpPr>
          <p:cNvPr id="5" name="Text 3"/>
          <p:cNvSpPr/>
          <p:nvPr/>
        </p:nvSpPr>
        <p:spPr>
          <a:xfrm>
            <a:off x="793790" y="2616756"/>
            <a:ext cx="13042821" cy="542925"/>
          </a:xfrm>
          <a:prstGeom prst="rect">
            <a:avLst/>
          </a:prstGeom>
          <a:noFill/>
          <a:ln/>
        </p:spPr>
        <p:txBody>
          <a:bodyPr wrap="squar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理解维度理论是认知层面的起点，但真正的挑战发生在日常的职场互动中。以下三类冲突模式是跨文化团队中最频繁出现的，也是最容易被误解的——因为每一方都认为自己的方式"理所当然"。</a:t>
            </a:r>
            <a:endParaRPr lang="en-US" sz="1400" dirty="0"/>
          </a:p>
        </p:txBody>
      </p:sp>
      <p:sp>
        <p:nvSpPr>
          <p:cNvPr id="6" name="Shape 4"/>
          <p:cNvSpPr/>
          <p:nvPr/>
        </p:nvSpPr>
        <p:spPr>
          <a:xfrm>
            <a:off x="793790" y="3340537"/>
            <a:ext cx="4240411" cy="4018359"/>
          </a:xfrm>
          <a:prstGeom prst="roundRect">
            <a:avLst>
              <a:gd name="adj" fmla="val 667"/>
            </a:avLst>
          </a:prstGeom>
          <a:solidFill>
            <a:srgbClr val="FFFFFF"/>
          </a:solidFill>
          <a:ln w="22860">
            <a:solidFill>
              <a:srgbClr val="D8D4D4"/>
            </a:solidFill>
            <a:prstDash val="solid"/>
          </a:ln>
        </p:spPr>
      </p:sp>
      <p:sp>
        <p:nvSpPr>
          <p:cNvPr id="7" name="Shape 5"/>
          <p:cNvSpPr/>
          <p:nvPr/>
        </p:nvSpPr>
        <p:spPr>
          <a:xfrm>
            <a:off x="816650" y="3363397"/>
            <a:ext cx="4194691" cy="535781"/>
          </a:xfrm>
          <a:prstGeom prst="rect">
            <a:avLst/>
          </a:prstGeom>
          <a:solidFill>
            <a:srgbClr val="F2EEEE"/>
          </a:solidFill>
          <a:ln/>
        </p:spPr>
      </p:sp>
      <p:sp>
        <p:nvSpPr>
          <p:cNvPr id="8" name="Text 6"/>
          <p:cNvSpPr/>
          <p:nvPr/>
        </p:nvSpPr>
        <p:spPr>
          <a:xfrm>
            <a:off x="2779990" y="3463766"/>
            <a:ext cx="267891" cy="334923"/>
          </a:xfrm>
          <a:prstGeom prst="rect">
            <a:avLst/>
          </a:prstGeom>
          <a:noFill/>
          <a:ln/>
        </p:spPr>
        <p:txBody>
          <a:bodyPr wrap="none" lIns="0" tIns="0" rIns="0" bIns="0" rtlCol="0" anchor="t"/>
          <a:lstStyle/>
          <a:p>
            <a:pPr algn="l" indent="0" marL="0">
              <a:lnSpc>
                <a:spcPts val="2100"/>
              </a:lnSpc>
              <a:buNone/>
            </a:pPr>
            <a:r>
              <a:rPr lang="en-US" sz="2100" dirty="0">
                <a:solidFill>
                  <a:srgbClr val="4C4C4D"/>
                </a:solidFill>
                <a:latin typeface="Crimson Pro Semi Bold" pitchFamily="34" charset="0"/>
                <a:ea typeface="Crimson Pro Semi Bold" pitchFamily="34" charset="-122"/>
                <a:cs typeface="Crimson Pro Semi Bold" pitchFamily="34" charset="-120"/>
              </a:rPr>
              <a:t>1</a:t>
            </a:r>
            <a:endParaRPr lang="en-US" sz="2100" dirty="0"/>
          </a:p>
        </p:txBody>
      </p:sp>
      <p:sp>
        <p:nvSpPr>
          <p:cNvPr id="9" name="Text 7"/>
          <p:cNvSpPr/>
          <p:nvPr/>
        </p:nvSpPr>
        <p:spPr>
          <a:xfrm>
            <a:off x="995243" y="4059912"/>
            <a:ext cx="3143488" cy="557927"/>
          </a:xfrm>
          <a:prstGeom prst="rect">
            <a:avLst/>
          </a:prstGeom>
          <a:noFill/>
          <a:ln/>
        </p:spPr>
        <p:txBody>
          <a:bodyPr wrap="square" lIns="0" tIns="0" rIns="0" bIns="0" rtlCol="0" anchor="t"/>
          <a:lstStyle/>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直接 vs 间接沟通</a:t>
            </a:r>
            <a:endParaRPr lang="en-US" sz="1750" dirty="0"/>
          </a:p>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Direct vs Indirect Communication</a:t>
            </a:r>
            <a:endParaRPr lang="en-US" sz="1750" dirty="0"/>
          </a:p>
        </p:txBody>
      </p:sp>
      <p:sp>
        <p:nvSpPr>
          <p:cNvPr id="10" name="Text 8"/>
          <p:cNvSpPr/>
          <p:nvPr/>
        </p:nvSpPr>
        <p:spPr>
          <a:xfrm>
            <a:off x="995243" y="4714280"/>
            <a:ext cx="3837503" cy="2443163"/>
          </a:xfrm>
          <a:prstGeom prst="rect">
            <a:avLst/>
          </a:prstGeom>
          <a:noFill/>
          <a:ln/>
        </p:spPr>
        <p:txBody>
          <a:bodyPr wrap="squar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直接文化（美国、德国、以色列）</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：用语直白，"不"就是不，负面反馈直接说出，时间效率优先。</a:t>
            </a:r>
            <a:endParaRPr lang="en-US" sz="1400" dirty="0"/>
          </a:p>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间接文化（日本、中国、东南亚）</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：通过暗示、沉默、"可能有些困难"来传递拒绝，保全面子是优先考量。</a:t>
            </a:r>
            <a:endParaRPr lang="en-US" sz="1400" dirty="0"/>
          </a:p>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冲突结果</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：直接文化认为间接方式是欺骗或不够坦诚；间接文化认为直接方式粗鲁无礼、缺乏尊重。双方都感到受伤，却都不明白为什么。</a:t>
            </a:r>
            <a:endParaRPr lang="en-US" sz="1400" dirty="0"/>
          </a:p>
        </p:txBody>
      </p:sp>
      <p:sp>
        <p:nvSpPr>
          <p:cNvPr id="11" name="Shape 9"/>
          <p:cNvSpPr/>
          <p:nvPr/>
        </p:nvSpPr>
        <p:spPr>
          <a:xfrm>
            <a:off x="5194935" y="3340537"/>
            <a:ext cx="4240411" cy="4018359"/>
          </a:xfrm>
          <a:prstGeom prst="roundRect">
            <a:avLst>
              <a:gd name="adj" fmla="val 667"/>
            </a:avLst>
          </a:prstGeom>
          <a:solidFill>
            <a:srgbClr val="FFFFFF"/>
          </a:solidFill>
          <a:ln w="22860">
            <a:solidFill>
              <a:srgbClr val="D8D4D4"/>
            </a:solidFill>
            <a:prstDash val="solid"/>
          </a:ln>
        </p:spPr>
      </p:sp>
      <p:sp>
        <p:nvSpPr>
          <p:cNvPr id="12" name="Shape 10"/>
          <p:cNvSpPr/>
          <p:nvPr/>
        </p:nvSpPr>
        <p:spPr>
          <a:xfrm>
            <a:off x="5217795" y="3363397"/>
            <a:ext cx="4194691" cy="535781"/>
          </a:xfrm>
          <a:prstGeom prst="rect">
            <a:avLst/>
          </a:prstGeom>
          <a:solidFill>
            <a:srgbClr val="F2EEEE"/>
          </a:solidFill>
          <a:ln/>
        </p:spPr>
      </p:sp>
      <p:sp>
        <p:nvSpPr>
          <p:cNvPr id="13" name="Text 11"/>
          <p:cNvSpPr/>
          <p:nvPr/>
        </p:nvSpPr>
        <p:spPr>
          <a:xfrm>
            <a:off x="7181136" y="3463766"/>
            <a:ext cx="267891" cy="334923"/>
          </a:xfrm>
          <a:prstGeom prst="rect">
            <a:avLst/>
          </a:prstGeom>
          <a:noFill/>
          <a:ln/>
        </p:spPr>
        <p:txBody>
          <a:bodyPr wrap="none" lIns="0" tIns="0" rIns="0" bIns="0" rtlCol="0" anchor="t"/>
          <a:lstStyle/>
          <a:p>
            <a:pPr algn="l" indent="0" marL="0">
              <a:lnSpc>
                <a:spcPts val="2100"/>
              </a:lnSpc>
              <a:buNone/>
            </a:pPr>
            <a:r>
              <a:rPr lang="en-US" sz="2100" dirty="0">
                <a:solidFill>
                  <a:srgbClr val="4C4C4D"/>
                </a:solidFill>
                <a:latin typeface="Crimson Pro Semi Bold" pitchFamily="34" charset="0"/>
                <a:ea typeface="Crimson Pro Semi Bold" pitchFamily="34" charset="-122"/>
                <a:cs typeface="Crimson Pro Semi Bold" pitchFamily="34" charset="-120"/>
              </a:rPr>
              <a:t>2</a:t>
            </a:r>
            <a:endParaRPr lang="en-US" sz="2100" dirty="0"/>
          </a:p>
        </p:txBody>
      </p:sp>
      <p:sp>
        <p:nvSpPr>
          <p:cNvPr id="14" name="Text 12"/>
          <p:cNvSpPr/>
          <p:nvPr/>
        </p:nvSpPr>
        <p:spPr>
          <a:xfrm>
            <a:off x="5396389" y="4059912"/>
            <a:ext cx="2441377" cy="557927"/>
          </a:xfrm>
          <a:prstGeom prst="rect">
            <a:avLst/>
          </a:prstGeom>
          <a:noFill/>
          <a:ln/>
        </p:spPr>
        <p:txBody>
          <a:bodyPr wrap="square" lIns="0" tIns="0" rIns="0" bIns="0" rtlCol="0" anchor="t"/>
          <a:lstStyle/>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个人信誉 vs 群体信誉</a:t>
            </a:r>
            <a:endParaRPr lang="en-US" sz="1750" dirty="0"/>
          </a:p>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Individual vs Group Credit</a:t>
            </a:r>
            <a:endParaRPr lang="en-US" sz="1750" dirty="0"/>
          </a:p>
        </p:txBody>
      </p:sp>
      <p:sp>
        <p:nvSpPr>
          <p:cNvPr id="15" name="Text 13"/>
          <p:cNvSpPr/>
          <p:nvPr/>
        </p:nvSpPr>
        <p:spPr>
          <a:xfrm>
            <a:off x="5396389" y="4714280"/>
            <a:ext cx="3837503" cy="2171700"/>
          </a:xfrm>
          <a:prstGeom prst="rect">
            <a:avLst/>
          </a:prstGeom>
          <a:noFill/>
          <a:ln/>
        </p:spPr>
        <p:txBody>
          <a:bodyPr wrap="squar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个人主义文化</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：鼓励个人展示成就，"我完成了这个项目"是正常表达，主动争取认可是职业积极性的体现。</a:t>
            </a:r>
            <a:endParaRPr lang="en-US" sz="1400" dirty="0"/>
          </a:p>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集体主义文化</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：荣誉属于团队，"我们完成了这个项目"才是得体表达，过度自我展示显得傲慢。</a:t>
            </a:r>
            <a:endParaRPr lang="en-US" sz="1400" dirty="0"/>
          </a:p>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冲突结果</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：个人主义文化认为对方不够自信或藏拙；集体主义文化认为对方过于自我驱动甚至抢功劳。</a:t>
            </a:r>
            <a:endParaRPr lang="en-US" sz="1400" dirty="0"/>
          </a:p>
        </p:txBody>
      </p:sp>
      <p:sp>
        <p:nvSpPr>
          <p:cNvPr id="16" name="Shape 14"/>
          <p:cNvSpPr/>
          <p:nvPr/>
        </p:nvSpPr>
        <p:spPr>
          <a:xfrm>
            <a:off x="9596080" y="3340537"/>
            <a:ext cx="4240411" cy="4018359"/>
          </a:xfrm>
          <a:prstGeom prst="roundRect">
            <a:avLst>
              <a:gd name="adj" fmla="val 667"/>
            </a:avLst>
          </a:prstGeom>
          <a:solidFill>
            <a:srgbClr val="FFFFFF"/>
          </a:solidFill>
          <a:ln w="22860">
            <a:solidFill>
              <a:srgbClr val="D8D4D4"/>
            </a:solidFill>
            <a:prstDash val="solid"/>
          </a:ln>
        </p:spPr>
      </p:sp>
      <p:sp>
        <p:nvSpPr>
          <p:cNvPr id="17" name="Shape 15"/>
          <p:cNvSpPr/>
          <p:nvPr/>
        </p:nvSpPr>
        <p:spPr>
          <a:xfrm>
            <a:off x="9618940" y="3363397"/>
            <a:ext cx="4194691" cy="535781"/>
          </a:xfrm>
          <a:prstGeom prst="rect">
            <a:avLst/>
          </a:prstGeom>
          <a:solidFill>
            <a:srgbClr val="F2EEEE"/>
          </a:solidFill>
          <a:ln/>
        </p:spPr>
      </p:sp>
      <p:sp>
        <p:nvSpPr>
          <p:cNvPr id="18" name="Text 16"/>
          <p:cNvSpPr/>
          <p:nvPr/>
        </p:nvSpPr>
        <p:spPr>
          <a:xfrm>
            <a:off x="11582281" y="3463766"/>
            <a:ext cx="267891" cy="334923"/>
          </a:xfrm>
          <a:prstGeom prst="rect">
            <a:avLst/>
          </a:prstGeom>
          <a:noFill/>
          <a:ln/>
        </p:spPr>
        <p:txBody>
          <a:bodyPr wrap="none" lIns="0" tIns="0" rIns="0" bIns="0" rtlCol="0" anchor="t"/>
          <a:lstStyle/>
          <a:p>
            <a:pPr algn="l" indent="0" marL="0">
              <a:lnSpc>
                <a:spcPts val="2100"/>
              </a:lnSpc>
              <a:buNone/>
            </a:pPr>
            <a:r>
              <a:rPr lang="en-US" sz="2100" dirty="0">
                <a:solidFill>
                  <a:srgbClr val="4C4C4D"/>
                </a:solidFill>
                <a:latin typeface="Crimson Pro Semi Bold" pitchFamily="34" charset="0"/>
                <a:ea typeface="Crimson Pro Semi Bold" pitchFamily="34" charset="-122"/>
                <a:cs typeface="Crimson Pro Semi Bold" pitchFamily="34" charset="-120"/>
              </a:rPr>
              <a:t>3</a:t>
            </a:r>
            <a:endParaRPr lang="en-US" sz="2100" dirty="0"/>
          </a:p>
        </p:txBody>
      </p:sp>
      <p:sp>
        <p:nvSpPr>
          <p:cNvPr id="19" name="Text 17"/>
          <p:cNvSpPr/>
          <p:nvPr/>
        </p:nvSpPr>
        <p:spPr>
          <a:xfrm>
            <a:off x="9797534" y="4059912"/>
            <a:ext cx="2823924" cy="557927"/>
          </a:xfrm>
          <a:prstGeom prst="rect">
            <a:avLst/>
          </a:prstGeom>
          <a:noFill/>
          <a:ln/>
        </p:spPr>
        <p:txBody>
          <a:bodyPr wrap="square" lIns="0" tIns="0" rIns="0" bIns="0" rtlCol="0" anchor="t"/>
          <a:lstStyle/>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关系优先 vs 任务优先</a:t>
            </a:r>
            <a:endParaRPr lang="en-US" sz="1750" dirty="0"/>
          </a:p>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Relationship-first vs Task-first</a:t>
            </a:r>
            <a:endParaRPr lang="en-US" sz="1750" dirty="0"/>
          </a:p>
        </p:txBody>
      </p:sp>
      <p:sp>
        <p:nvSpPr>
          <p:cNvPr id="20" name="Text 18"/>
          <p:cNvSpPr/>
          <p:nvPr/>
        </p:nvSpPr>
        <p:spPr>
          <a:xfrm>
            <a:off x="9797534" y="4714280"/>
            <a:ext cx="3837503" cy="2443163"/>
          </a:xfrm>
          <a:prstGeom prst="rect">
            <a:avLst/>
          </a:prstGeom>
          <a:noFill/>
          <a:ln/>
        </p:spPr>
        <p:txBody>
          <a:bodyPr wrap="squar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关系优先文化（拉丁美洲、亚洲、阿拉伯）</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：先建立信任和关系，再谈业务。没有关系基础，合作很难深入。</a:t>
            </a:r>
            <a:endParaRPr lang="en-US" sz="1400" dirty="0"/>
          </a:p>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任务优先文化（美国、北欧、德国）</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：直接进入业务议题，关系在合作过程中自然建立，效率是第一优先级。</a:t>
            </a:r>
            <a:endParaRPr lang="en-US" sz="1400" dirty="0"/>
          </a:p>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冲突结果</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：关系优先文化认为任务优先方式冷漠、不可信赖；任务优先文化认为关系优先方式低效、浪费时间。</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793790" y="768668"/>
            <a:ext cx="2229803" cy="300990"/>
          </a:xfrm>
          <a:prstGeom prst="roundRect">
            <a:avLst>
              <a:gd name="adj" fmla="val 6726"/>
            </a:avLst>
          </a:prstGeom>
          <a:solidFill>
            <a:srgbClr val="CCD7FF"/>
          </a:solidFill>
          <a:ln/>
        </p:spPr>
      </p:sp>
      <p:sp>
        <p:nvSpPr>
          <p:cNvPr id="3" name="Text 1"/>
          <p:cNvSpPr/>
          <p:nvPr/>
        </p:nvSpPr>
        <p:spPr>
          <a:xfrm>
            <a:off x="894993" y="819269"/>
            <a:ext cx="2027396" cy="199787"/>
          </a:xfrm>
          <a:prstGeom prst="rect">
            <a:avLst/>
          </a:prstGeom>
          <a:noFill/>
          <a:ln/>
        </p:spPr>
        <p:txBody>
          <a:bodyPr wrap="none" lIns="0" tIns="0" rIns="0" bIns="0" rtlCol="0" anchor="t"/>
          <a:lstStyle/>
          <a:p>
            <a:pPr algn="l" indent="0" marL="0">
              <a:lnSpc>
                <a:spcPts val="1550"/>
              </a:lnSpc>
              <a:buNone/>
            </a:pPr>
            <a:r>
              <a:rPr lang="en-US" sz="1050" dirty="0">
                <a:solidFill>
                  <a:srgbClr val="4C4C4D"/>
                </a:solidFill>
                <a:latin typeface="Heebo" pitchFamily="34" charset="0"/>
                <a:ea typeface="Heebo" pitchFamily="34" charset="-122"/>
                <a:cs typeface="Heebo" pitchFamily="34" charset="-120"/>
              </a:rPr>
              <a:t>冲突解决 CONFLICT RESOLUTION</a:t>
            </a:r>
            <a:endParaRPr lang="en-US" sz="1050" dirty="0"/>
          </a:p>
        </p:txBody>
      </p:sp>
      <p:sp>
        <p:nvSpPr>
          <p:cNvPr id="4" name="Text 2"/>
          <p:cNvSpPr/>
          <p:nvPr/>
        </p:nvSpPr>
        <p:spPr>
          <a:xfrm>
            <a:off x="793790" y="1126927"/>
            <a:ext cx="8218408" cy="1054179"/>
          </a:xfrm>
          <a:prstGeom prst="rect">
            <a:avLst/>
          </a:prstGeom>
          <a:noFill/>
          <a:ln/>
        </p:spPr>
        <p:txBody>
          <a:bodyPr wrap="square" lIns="0" tIns="0" rIns="0" bIns="0" rtlCol="0" anchor="t"/>
          <a:lstStyle/>
          <a:p>
            <a:pPr algn="l" indent="0" marL="0">
              <a:lnSpc>
                <a:spcPts val="4150"/>
              </a:lnSpc>
              <a:buNone/>
            </a:pPr>
            <a:r>
              <a:rPr lang="en-US" sz="3300" dirty="0">
                <a:solidFill>
                  <a:srgbClr val="152D47"/>
                </a:solidFill>
                <a:latin typeface="Crimson Pro Semi Bold" pitchFamily="34" charset="0"/>
                <a:ea typeface="Crimson Pro Semi Bold" pitchFamily="34" charset="-122"/>
                <a:cs typeface="Crimson Pro Semi Bold" pitchFamily="34" charset="-120"/>
              </a:rPr>
              <a:t>跨文化冲突的正确解法</a:t>
            </a:r>
            <a:endParaRPr lang="en-US" sz="3300" dirty="0"/>
          </a:p>
          <a:p>
            <a:pPr algn="l" indent="0" marL="0">
              <a:lnSpc>
                <a:spcPts val="4150"/>
              </a:lnSpc>
              <a:buNone/>
            </a:pPr>
            <a:r>
              <a:rPr lang="en-US" sz="3300" dirty="0">
                <a:solidFill>
                  <a:srgbClr val="2150FE"/>
                </a:solidFill>
                <a:latin typeface="Crimson Pro Semi Bold" pitchFamily="34" charset="0"/>
                <a:ea typeface="Crimson Pro Semi Bold" pitchFamily="34" charset="-122"/>
                <a:cs typeface="Crimson Pro Semi Bold" pitchFamily="34" charset="-120"/>
              </a:rPr>
              <a:t>The Right Approach to Cross-Cultural Conflicts</a:t>
            </a:r>
            <a:endParaRPr lang="en-US" sz="3300" dirty="0"/>
          </a:p>
        </p:txBody>
      </p:sp>
      <p:sp>
        <p:nvSpPr>
          <p:cNvPr id="5" name="Text 3"/>
          <p:cNvSpPr/>
          <p:nvPr/>
        </p:nvSpPr>
        <p:spPr>
          <a:xfrm>
            <a:off x="793790" y="2396133"/>
            <a:ext cx="13042821" cy="499348"/>
          </a:xfrm>
          <a:prstGeom prst="rect">
            <a:avLst/>
          </a:prstGeom>
          <a:noFill/>
          <a:ln/>
        </p:spPr>
        <p:txBody>
          <a:bodyPr wrap="squar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面对跨文化冲突，最常见的错误反应是：</a:t>
            </a:r>
            <a:pPr algn="l" indent="0" marL="0">
              <a:lnSpc>
                <a:spcPts val="1950"/>
              </a:lnSpc>
              <a:buNone/>
            </a:pPr>
            <a:r>
              <a:rPr lang="en-US" sz="1300" b="1" dirty="0">
                <a:solidFill>
                  <a:srgbClr val="4C4C4D"/>
                </a:solidFill>
                <a:latin typeface="Heebo" pitchFamily="34" charset="0"/>
                <a:ea typeface="Heebo" pitchFamily="34" charset="-122"/>
                <a:cs typeface="Heebo" pitchFamily="34" charset="-120"/>
              </a:rPr>
              <a:t>将对方的不同行为归因为品格问题</a:t>
            </a:r>
            <a:pPr algn="l" indent="0" marL="0">
              <a:lnSpc>
                <a:spcPts val="1950"/>
              </a:lnSpc>
              <a:buNone/>
            </a:pPr>
            <a:r>
              <a:rPr lang="en-US" sz="1300" dirty="0">
                <a:solidFill>
                  <a:srgbClr val="4C4C4D"/>
                </a:solidFill>
                <a:latin typeface="Heebo" pitchFamily="34" charset="0"/>
                <a:ea typeface="Heebo" pitchFamily="34" charset="-122"/>
                <a:cs typeface="Heebo" pitchFamily="34" charset="-120"/>
              </a:rPr>
              <a:t>（"他不诚实"、"她不够积极"、"他们效率低下"），而不是文化差异。真正的跨文化适应，需要用不同的思维框架来解读行为。</a:t>
            </a:r>
            <a:endParaRPr lang="en-US" sz="1300" dirty="0"/>
          </a:p>
        </p:txBody>
      </p:sp>
      <p:pic>
        <p:nvPicPr>
          <p:cNvPr id="6" name="Image 0" descr="preencoded.png">    </p:cNvPr>
          <p:cNvPicPr>
            <a:picLocks noChangeAspect="1"/>
          </p:cNvPicPr>
          <p:nvPr/>
        </p:nvPicPr>
        <p:blipFill>
          <a:blip r:embed="rId1"/>
          <a:stretch>
            <a:fillRect/>
          </a:stretch>
        </p:blipFill>
        <p:spPr>
          <a:xfrm>
            <a:off x="793790" y="3056692"/>
            <a:ext cx="6521410" cy="674727"/>
          </a:xfrm>
          <a:prstGeom prst="rect">
            <a:avLst/>
          </a:prstGeom>
        </p:spPr>
      </p:pic>
      <p:sp>
        <p:nvSpPr>
          <p:cNvPr id="7" name="Text 4"/>
          <p:cNvSpPr/>
          <p:nvPr/>
        </p:nvSpPr>
        <p:spPr>
          <a:xfrm>
            <a:off x="962382" y="3874770"/>
            <a:ext cx="2108716" cy="263485"/>
          </a:xfrm>
          <a:prstGeom prst="rect">
            <a:avLst/>
          </a:prstGeom>
          <a:noFill/>
          <a:ln/>
        </p:spPr>
        <p:txBody>
          <a:bodyPr wrap="none" lIns="0" tIns="0" rIns="0" bIns="0" rtlCol="0" anchor="t"/>
          <a:lstStyle/>
          <a:p>
            <a:pPr algn="l" indent="0" marL="0">
              <a:lnSpc>
                <a:spcPts val="2050"/>
              </a:lnSpc>
              <a:buNone/>
            </a:pPr>
            <a:r>
              <a:rPr lang="en-US" sz="16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 识别 Recognize</a:t>
            </a:r>
            <a:endParaRPr lang="en-US" sz="1650" dirty="0"/>
          </a:p>
        </p:txBody>
      </p:sp>
      <p:sp>
        <p:nvSpPr>
          <p:cNvPr id="8" name="Text 5"/>
          <p:cNvSpPr/>
          <p:nvPr/>
        </p:nvSpPr>
        <p:spPr>
          <a:xfrm>
            <a:off x="962382" y="4224218"/>
            <a:ext cx="6184225" cy="499348"/>
          </a:xfrm>
          <a:prstGeom prst="rect">
            <a:avLst/>
          </a:prstGeom>
          <a:noFill/>
          <a:ln/>
        </p:spPr>
        <p:txBody>
          <a:bodyPr wrap="squar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意识到这是文化差异，而非个人品格或能力问题。暂停第一反应，问自己："这是否有文化背景的解释？"</a:t>
            </a:r>
            <a:endParaRPr lang="en-US" sz="1300" dirty="0"/>
          </a:p>
        </p:txBody>
      </p:sp>
      <p:pic>
        <p:nvPicPr>
          <p:cNvPr id="9" name="Image 1" descr="preencoded.png">    </p:cNvPr>
          <p:cNvPicPr>
            <a:picLocks noChangeAspect="1"/>
          </p:cNvPicPr>
          <p:nvPr/>
        </p:nvPicPr>
        <p:blipFill>
          <a:blip r:embed="rId2"/>
          <a:stretch>
            <a:fillRect/>
          </a:stretch>
        </p:blipFill>
        <p:spPr>
          <a:xfrm>
            <a:off x="7315200" y="3056692"/>
            <a:ext cx="6521410" cy="674727"/>
          </a:xfrm>
          <a:prstGeom prst="rect">
            <a:avLst/>
          </a:prstGeom>
        </p:spPr>
      </p:pic>
      <p:sp>
        <p:nvSpPr>
          <p:cNvPr id="10" name="Text 6"/>
          <p:cNvSpPr/>
          <p:nvPr/>
        </p:nvSpPr>
        <p:spPr>
          <a:xfrm>
            <a:off x="7483792" y="3874770"/>
            <a:ext cx="2108716" cy="263485"/>
          </a:xfrm>
          <a:prstGeom prst="rect">
            <a:avLst/>
          </a:prstGeom>
          <a:noFill/>
          <a:ln/>
        </p:spPr>
        <p:txBody>
          <a:bodyPr wrap="none" lIns="0" tIns="0" rIns="0" bIns="0" rtlCol="0" anchor="t"/>
          <a:lstStyle/>
          <a:p>
            <a:pPr algn="l" indent="0" marL="0">
              <a:lnSpc>
                <a:spcPts val="2050"/>
              </a:lnSpc>
              <a:buNone/>
            </a:pPr>
            <a:r>
              <a:rPr lang="en-US" sz="16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 理解 Understand</a:t>
            </a:r>
            <a:endParaRPr lang="en-US" sz="1650" dirty="0"/>
          </a:p>
        </p:txBody>
      </p:sp>
      <p:sp>
        <p:nvSpPr>
          <p:cNvPr id="11" name="Text 7"/>
          <p:cNvSpPr/>
          <p:nvPr/>
        </p:nvSpPr>
        <p:spPr>
          <a:xfrm>
            <a:off x="7483792" y="4224218"/>
            <a:ext cx="6184225" cy="499348"/>
          </a:xfrm>
          <a:prstGeom prst="rect">
            <a:avLst/>
          </a:prstGeom>
          <a:noFill/>
          <a:ln/>
        </p:spPr>
        <p:txBody>
          <a:bodyPr wrap="squar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主动了解对方文化背景中的逻辑与价值观。每种方式背后都有其合理性——两种方法都有效，只是不同。</a:t>
            </a:r>
            <a:endParaRPr lang="en-US" sz="1300" dirty="0"/>
          </a:p>
        </p:txBody>
      </p:sp>
      <p:pic>
        <p:nvPicPr>
          <p:cNvPr id="12" name="Image 2" descr="preencoded.png">    </p:cNvPr>
          <p:cNvPicPr>
            <a:picLocks noChangeAspect="1"/>
          </p:cNvPicPr>
          <p:nvPr/>
        </p:nvPicPr>
        <p:blipFill>
          <a:blip r:embed="rId3"/>
          <a:stretch>
            <a:fillRect/>
          </a:stretch>
        </p:blipFill>
        <p:spPr>
          <a:xfrm>
            <a:off x="793790" y="4892159"/>
            <a:ext cx="6521410" cy="674727"/>
          </a:xfrm>
          <a:prstGeom prst="rect">
            <a:avLst/>
          </a:prstGeom>
        </p:spPr>
      </p:pic>
      <p:sp>
        <p:nvSpPr>
          <p:cNvPr id="13" name="Text 8"/>
          <p:cNvSpPr/>
          <p:nvPr/>
        </p:nvSpPr>
        <p:spPr>
          <a:xfrm>
            <a:off x="962382" y="5710238"/>
            <a:ext cx="2108716" cy="263485"/>
          </a:xfrm>
          <a:prstGeom prst="rect">
            <a:avLst/>
          </a:prstGeom>
          <a:noFill/>
          <a:ln/>
        </p:spPr>
        <p:txBody>
          <a:bodyPr wrap="none" lIns="0" tIns="0" rIns="0" bIns="0" rtlCol="0" anchor="t"/>
          <a:lstStyle/>
          <a:p>
            <a:pPr algn="l" indent="0" marL="0">
              <a:lnSpc>
                <a:spcPts val="2050"/>
              </a:lnSpc>
              <a:buNone/>
            </a:pPr>
            <a:r>
              <a:rPr lang="en-US" sz="16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 调整 Adapt</a:t>
            </a:r>
            <a:endParaRPr lang="en-US" sz="1650" dirty="0"/>
          </a:p>
        </p:txBody>
      </p:sp>
      <p:sp>
        <p:nvSpPr>
          <p:cNvPr id="14" name="Text 9"/>
          <p:cNvSpPr/>
          <p:nvPr/>
        </p:nvSpPr>
        <p:spPr>
          <a:xfrm>
            <a:off x="962382" y="6059686"/>
            <a:ext cx="6184225" cy="499348"/>
          </a:xfrm>
          <a:prstGeom prst="rect">
            <a:avLst/>
          </a:prstGeom>
          <a:noFill/>
          <a:ln/>
        </p:spPr>
        <p:txBody>
          <a:bodyPr wrap="squar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在不违背自身价值观的前提下，调整沟通风格以适应对方的文化期待。这不是妥协，是智慧。</a:t>
            </a:r>
            <a:endParaRPr lang="en-US" sz="1300" dirty="0"/>
          </a:p>
        </p:txBody>
      </p:sp>
      <p:pic>
        <p:nvPicPr>
          <p:cNvPr id="15" name="Image 3" descr="preencoded.png">    </p:cNvPr>
          <p:cNvPicPr>
            <a:picLocks noChangeAspect="1"/>
          </p:cNvPicPr>
          <p:nvPr/>
        </p:nvPicPr>
        <p:blipFill>
          <a:blip r:embed="rId4"/>
          <a:stretch>
            <a:fillRect/>
          </a:stretch>
        </p:blipFill>
        <p:spPr>
          <a:xfrm>
            <a:off x="7315200" y="4892159"/>
            <a:ext cx="6521410" cy="674727"/>
          </a:xfrm>
          <a:prstGeom prst="rect">
            <a:avLst/>
          </a:prstGeom>
        </p:spPr>
      </p:pic>
      <p:sp>
        <p:nvSpPr>
          <p:cNvPr id="16" name="Text 10"/>
          <p:cNvSpPr/>
          <p:nvPr/>
        </p:nvSpPr>
        <p:spPr>
          <a:xfrm>
            <a:off x="7483792" y="5710238"/>
            <a:ext cx="2108716" cy="263485"/>
          </a:xfrm>
          <a:prstGeom prst="rect">
            <a:avLst/>
          </a:prstGeom>
          <a:noFill/>
          <a:ln/>
        </p:spPr>
        <p:txBody>
          <a:bodyPr wrap="none" lIns="0" tIns="0" rIns="0" bIns="0" rtlCol="0" anchor="t"/>
          <a:lstStyle/>
          <a:p>
            <a:pPr algn="l" indent="0" marL="0">
              <a:lnSpc>
                <a:spcPts val="2050"/>
              </a:lnSpc>
              <a:buNone/>
            </a:pPr>
            <a:r>
              <a:rPr lang="en-US" sz="16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 成长 Grow</a:t>
            </a:r>
            <a:endParaRPr lang="en-US" sz="1650" dirty="0"/>
          </a:p>
        </p:txBody>
      </p:sp>
      <p:sp>
        <p:nvSpPr>
          <p:cNvPr id="17" name="Text 11"/>
          <p:cNvSpPr/>
          <p:nvPr/>
        </p:nvSpPr>
        <p:spPr>
          <a:xfrm>
            <a:off x="7483792" y="6059686"/>
            <a:ext cx="6184225" cy="499348"/>
          </a:xfrm>
          <a:prstGeom prst="rect">
            <a:avLst/>
          </a:prstGeom>
          <a:noFill/>
          <a:ln/>
        </p:spPr>
        <p:txBody>
          <a:bodyPr wrap="squar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将每一次跨文化互动视为学习机会，持续扩展文化智商（CQ）。文化聪慧是可以刻意练习和积累的。</a:t>
            </a:r>
            <a:endParaRPr lang="en-US" sz="1300" dirty="0"/>
          </a:p>
        </p:txBody>
      </p:sp>
      <p:sp>
        <p:nvSpPr>
          <p:cNvPr id="18" name="Text 12"/>
          <p:cNvSpPr/>
          <p:nvPr/>
        </p:nvSpPr>
        <p:spPr>
          <a:xfrm>
            <a:off x="1046798" y="7050048"/>
            <a:ext cx="12789813" cy="249674"/>
          </a:xfrm>
          <a:prstGeom prst="rect">
            <a:avLst/>
          </a:prstGeom>
          <a:noFill/>
          <a:ln/>
        </p:spPr>
        <p:txBody>
          <a:bodyPr wrap="non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"最危险的偏见，是我们意识不到自己有偏见。文化智商的第一步，是看见我们自己文化的眼镜。"</a:t>
            </a:r>
            <a:endParaRPr lang="en-US" sz="1300" dirty="0"/>
          </a:p>
        </p:txBody>
      </p:sp>
      <p:sp>
        <p:nvSpPr>
          <p:cNvPr id="19" name="Shape 13"/>
          <p:cNvSpPr/>
          <p:nvPr/>
        </p:nvSpPr>
        <p:spPr>
          <a:xfrm>
            <a:off x="793790" y="6888837"/>
            <a:ext cx="22860" cy="572095"/>
          </a:xfrm>
          <a:prstGeom prst="rect">
            <a:avLst/>
          </a:prstGeom>
          <a:solidFill>
            <a:srgbClr val="2150FE"/>
          </a:solid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793790" y="808434"/>
            <a:ext cx="1915120" cy="278130"/>
          </a:xfrm>
          <a:prstGeom prst="roundRect">
            <a:avLst>
              <a:gd name="adj" fmla="val 6851"/>
            </a:avLst>
          </a:prstGeom>
          <a:solidFill>
            <a:srgbClr val="CCD7FF"/>
          </a:solidFill>
          <a:ln/>
        </p:spPr>
      </p:sp>
      <p:sp>
        <p:nvSpPr>
          <p:cNvPr id="3" name="Text 1"/>
          <p:cNvSpPr/>
          <p:nvPr/>
        </p:nvSpPr>
        <p:spPr>
          <a:xfrm>
            <a:off x="889040" y="856059"/>
            <a:ext cx="1724620" cy="182880"/>
          </a:xfrm>
          <a:prstGeom prst="rect">
            <a:avLst/>
          </a:prstGeom>
          <a:noFill/>
          <a:ln/>
        </p:spPr>
        <p:txBody>
          <a:bodyPr wrap="none" lIns="0" tIns="0" rIns="0" bIns="0" rtlCol="0" anchor="t"/>
          <a:lstStyle/>
          <a:p>
            <a:pPr algn="l" indent="0" marL="0">
              <a:lnSpc>
                <a:spcPts val="1400"/>
              </a:lnSpc>
              <a:buNone/>
            </a:pPr>
            <a:r>
              <a:rPr lang="en-US" sz="1000" dirty="0">
                <a:solidFill>
                  <a:srgbClr val="4C4C4D"/>
                </a:solidFill>
                <a:latin typeface="Heebo" pitchFamily="34" charset="0"/>
                <a:ea typeface="Heebo" pitchFamily="34" charset="-122"/>
                <a:cs typeface="Heebo" pitchFamily="34" charset="-120"/>
              </a:rPr>
              <a:t>实操工具1 PRACTICAL TOOL 1</a:t>
            </a:r>
            <a:endParaRPr lang="en-US" sz="1000" dirty="0"/>
          </a:p>
        </p:txBody>
      </p:sp>
      <p:sp>
        <p:nvSpPr>
          <p:cNvPr id="4" name="Text 2"/>
          <p:cNvSpPr/>
          <p:nvPr/>
        </p:nvSpPr>
        <p:spPr>
          <a:xfrm>
            <a:off x="793790" y="1137285"/>
            <a:ext cx="4119920" cy="992267"/>
          </a:xfrm>
          <a:prstGeom prst="rect">
            <a:avLst/>
          </a:prstGeom>
          <a:noFill/>
          <a:ln/>
        </p:spPr>
        <p:txBody>
          <a:bodyPr wrap="square" lIns="0" tIns="0" rIns="0" bIns="0" rtlCol="0" anchor="t"/>
          <a:lstStyle/>
          <a:p>
            <a:pPr algn="l" indent="0" marL="0">
              <a:lnSpc>
                <a:spcPts val="3900"/>
              </a:lnSpc>
              <a:buNone/>
            </a:pPr>
            <a:r>
              <a:rPr lang="en-US" sz="3100" dirty="0">
                <a:solidFill>
                  <a:srgbClr val="152D47"/>
                </a:solidFill>
                <a:latin typeface="Crimson Pro Semi Bold" pitchFamily="34" charset="0"/>
                <a:ea typeface="Crimson Pro Semi Bold" pitchFamily="34" charset="-122"/>
                <a:cs typeface="Crimson Pro Semi Bold" pitchFamily="34" charset="-120"/>
              </a:rPr>
              <a:t>文化自我评估</a:t>
            </a:r>
            <a:endParaRPr lang="en-US" sz="3100" dirty="0"/>
          </a:p>
          <a:p>
            <a:pPr algn="l" indent="0" marL="0">
              <a:lnSpc>
                <a:spcPts val="3900"/>
              </a:lnSpc>
              <a:buNone/>
            </a:pPr>
            <a:r>
              <a:rPr lang="en-US" sz="3100" dirty="0">
                <a:solidFill>
                  <a:srgbClr val="2150FE"/>
                </a:solidFill>
                <a:latin typeface="Crimson Pro Semi Bold" pitchFamily="34" charset="0"/>
                <a:ea typeface="Crimson Pro Semi Bold" pitchFamily="34" charset="-122"/>
                <a:cs typeface="Crimson Pro Semi Bold" pitchFamily="34" charset="-120"/>
              </a:rPr>
              <a:t>Cultural Self-Assessment</a:t>
            </a:r>
            <a:endParaRPr lang="en-US" sz="3100" dirty="0"/>
          </a:p>
        </p:txBody>
      </p:sp>
      <p:sp>
        <p:nvSpPr>
          <p:cNvPr id="5" name="Text 3"/>
          <p:cNvSpPr/>
          <p:nvPr/>
        </p:nvSpPr>
        <p:spPr>
          <a:xfrm>
            <a:off x="793790" y="2320052"/>
            <a:ext cx="13042821" cy="457200"/>
          </a:xfrm>
          <a:prstGeom prst="rect">
            <a:avLst/>
          </a:prstGeom>
          <a:noFill/>
          <a:ln/>
        </p:spPr>
        <p:txBody>
          <a:bodyPr wrap="square" lIns="0" tIns="0" rIns="0" bIns="0" rtlCol="0" anchor="t"/>
          <a:lstStyle/>
          <a:p>
            <a:pPr algn="l" indent="0" marL="0">
              <a:lnSpc>
                <a:spcPts val="1800"/>
              </a:lnSpc>
              <a:buNone/>
            </a:pPr>
            <a:r>
              <a:rPr lang="en-US" sz="1250" dirty="0">
                <a:solidFill>
                  <a:srgbClr val="4C4C4D"/>
                </a:solidFill>
                <a:latin typeface="Heebo" pitchFamily="34" charset="0"/>
                <a:ea typeface="Heebo" pitchFamily="34" charset="-122"/>
                <a:cs typeface="Heebo" pitchFamily="34" charset="-120"/>
              </a:rPr>
              <a:t>在尝试理解他人的文化之前，首先需要清楚地认识</a:t>
            </a:r>
            <a:pPr algn="l" indent="0" marL="0">
              <a:lnSpc>
                <a:spcPts val="1800"/>
              </a:lnSpc>
              <a:buNone/>
            </a:pPr>
            <a:r>
              <a:rPr lang="en-US" sz="1250" b="1" dirty="0">
                <a:solidFill>
                  <a:srgbClr val="4C4C4D"/>
                </a:solidFill>
                <a:latin typeface="Heebo" pitchFamily="34" charset="0"/>
                <a:ea typeface="Heebo" pitchFamily="34" charset="-122"/>
                <a:cs typeface="Heebo" pitchFamily="34" charset="-120"/>
              </a:rPr>
              <a:t>自己所处的文化位置</a:t>
            </a:r>
            <a:pPr algn="l" indent="0" marL="0">
              <a:lnSpc>
                <a:spcPts val="1800"/>
              </a:lnSpc>
              <a:buNone/>
            </a:pPr>
            <a:r>
              <a:rPr lang="en-US" sz="1250" dirty="0">
                <a:solidFill>
                  <a:srgbClr val="4C4C4D"/>
                </a:solidFill>
                <a:latin typeface="Heebo" pitchFamily="34" charset="0"/>
                <a:ea typeface="Heebo" pitchFamily="34" charset="-122"/>
                <a:cs typeface="Heebo" pitchFamily="34" charset="-120"/>
              </a:rPr>
              <a:t>。以下自我评估工具帮助你系统性地梳理个人文化背景，以及你所在工作环境的文化特征，从而识别潜在的文化张力点。</a:t>
            </a:r>
            <a:endParaRPr lang="en-US" sz="1250" dirty="0"/>
          </a:p>
        </p:txBody>
      </p:sp>
      <p:sp>
        <p:nvSpPr>
          <p:cNvPr id="6" name="Shape 4"/>
          <p:cNvSpPr/>
          <p:nvPr/>
        </p:nvSpPr>
        <p:spPr>
          <a:xfrm>
            <a:off x="679490" y="2920127"/>
            <a:ext cx="6556415" cy="3761780"/>
          </a:xfrm>
          <a:prstGeom prst="roundRect">
            <a:avLst>
              <a:gd name="adj" fmla="val 633"/>
            </a:avLst>
          </a:prstGeom>
          <a:solidFill>
            <a:srgbClr val="2150FE"/>
          </a:solidFill>
          <a:ln/>
        </p:spPr>
      </p:sp>
      <p:sp>
        <p:nvSpPr>
          <p:cNvPr id="7" name="Text 5"/>
          <p:cNvSpPr/>
          <p:nvPr/>
        </p:nvSpPr>
        <p:spPr>
          <a:xfrm>
            <a:off x="838200" y="3047048"/>
            <a:ext cx="3051334" cy="248007"/>
          </a:xfrm>
          <a:prstGeom prst="rect">
            <a:avLst/>
          </a:prstGeom>
          <a:noFill/>
          <a:ln/>
        </p:spPr>
        <p:txBody>
          <a:bodyPr wrap="none" lIns="0" tIns="0" rIns="0" bIns="0" rtlCol="0" anchor="t"/>
          <a:lstStyle/>
          <a:p>
            <a:pPr algn="l" indent="0" marL="0">
              <a:lnSpc>
                <a:spcPts val="1950"/>
              </a:lnSpc>
              <a:buNone/>
            </a:pPr>
            <a:r>
              <a:rPr lang="en-US" sz="1550" dirty="0">
                <a:solidFill>
                  <a:srgbClr val="FFFFFF"/>
                </a:solidFill>
                <a:latin typeface="Crimson Pro Semi Bold" pitchFamily="34" charset="0"/>
                <a:ea typeface="Crimson Pro Semi Bold" pitchFamily="34" charset="-122"/>
                <a:cs typeface="Crimson Pro Semi Bold" pitchFamily="34" charset="-120"/>
              </a:rPr>
              <a:t>第一步：评估你自己 Assess Yourself</a:t>
            </a:r>
            <a:endParaRPr lang="en-US" sz="1550" dirty="0"/>
          </a:p>
        </p:txBody>
      </p:sp>
      <p:sp>
        <p:nvSpPr>
          <p:cNvPr id="8" name="Text 6"/>
          <p:cNvSpPr/>
          <p:nvPr/>
        </p:nvSpPr>
        <p:spPr>
          <a:xfrm>
            <a:off x="838200" y="3421975"/>
            <a:ext cx="6238994" cy="228600"/>
          </a:xfrm>
          <a:prstGeom prst="rect">
            <a:avLst/>
          </a:prstGeom>
          <a:noFill/>
          <a:ln/>
        </p:spPr>
        <p:txBody>
          <a:bodyPr wrap="none" lIns="0" tIns="0" rIns="0" bIns="0" rtlCol="0" anchor="t"/>
          <a:lstStyle/>
          <a:p>
            <a:pPr algn="l" indent="0" marL="0">
              <a:lnSpc>
                <a:spcPts val="1800"/>
              </a:lnSpc>
              <a:buNone/>
            </a:pPr>
            <a:r>
              <a:rPr lang="en-US" sz="1250" dirty="0">
                <a:solidFill>
                  <a:srgbClr val="FFFFFF"/>
                </a:solidFill>
                <a:latin typeface="Heebo" pitchFamily="34" charset="0"/>
                <a:ea typeface="Heebo" pitchFamily="34" charset="-122"/>
                <a:cs typeface="Heebo" pitchFamily="34" charset="-120"/>
              </a:rPr>
              <a:t>在每个维度上，用1-10分评估自己（1=低，10=高）：</a:t>
            </a:r>
            <a:endParaRPr lang="en-US" sz="1250" dirty="0"/>
          </a:p>
        </p:txBody>
      </p:sp>
      <p:sp>
        <p:nvSpPr>
          <p:cNvPr id="9" name="Text 7"/>
          <p:cNvSpPr/>
          <p:nvPr/>
        </p:nvSpPr>
        <p:spPr>
          <a:xfrm>
            <a:off x="838200" y="3764875"/>
            <a:ext cx="6238994"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FFFFFF"/>
                </a:solidFill>
                <a:latin typeface="Heebo" pitchFamily="34" charset="0"/>
                <a:ea typeface="Heebo" pitchFamily="34" charset="-122"/>
                <a:cs typeface="Heebo" pitchFamily="34" charset="-120"/>
              </a:rPr>
              <a:t>权力距离 Power Distance：___（1=极度平等主义，10=高度尊重权威）</a:t>
            </a:r>
            <a:endParaRPr lang="en-US" sz="1250" dirty="0"/>
          </a:p>
        </p:txBody>
      </p:sp>
      <p:sp>
        <p:nvSpPr>
          <p:cNvPr id="10" name="Shape 8"/>
          <p:cNvSpPr/>
          <p:nvPr/>
        </p:nvSpPr>
        <p:spPr>
          <a:xfrm>
            <a:off x="838200" y="3799642"/>
            <a:ext cx="158710" cy="158710"/>
          </a:xfrm>
          <a:prstGeom prst="roundRect">
            <a:avLst>
              <a:gd name="adj" fmla="val 15007"/>
            </a:avLst>
          </a:prstGeom>
          <a:noFill/>
          <a:ln w="15240">
            <a:solidFill>
              <a:srgbClr val="FFFFFF"/>
            </a:solidFill>
            <a:prstDash val="solid"/>
          </a:ln>
        </p:spPr>
      </p:sp>
      <p:sp>
        <p:nvSpPr>
          <p:cNvPr id="11" name="Text 9"/>
          <p:cNvSpPr/>
          <p:nvPr/>
        </p:nvSpPr>
        <p:spPr>
          <a:xfrm>
            <a:off x="838200" y="4037886"/>
            <a:ext cx="6238994"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FFFFFF"/>
                </a:solidFill>
                <a:latin typeface="Heebo" pitchFamily="34" charset="0"/>
                <a:ea typeface="Heebo" pitchFamily="34" charset="-122"/>
                <a:cs typeface="Heebo" pitchFamily="34" charset="-120"/>
              </a:rPr>
              <a:t>个人主义 Individualism：___（1=极度集体主义，10=极度个人主义）</a:t>
            </a:r>
            <a:endParaRPr lang="en-US" sz="1250" dirty="0"/>
          </a:p>
        </p:txBody>
      </p:sp>
      <p:sp>
        <p:nvSpPr>
          <p:cNvPr id="12" name="Shape 10"/>
          <p:cNvSpPr/>
          <p:nvPr/>
        </p:nvSpPr>
        <p:spPr>
          <a:xfrm>
            <a:off x="838200" y="4072652"/>
            <a:ext cx="158710" cy="158710"/>
          </a:xfrm>
          <a:prstGeom prst="roundRect">
            <a:avLst>
              <a:gd name="adj" fmla="val 15007"/>
            </a:avLst>
          </a:prstGeom>
          <a:noFill/>
          <a:ln w="15240">
            <a:solidFill>
              <a:srgbClr val="FFFFFF"/>
            </a:solidFill>
            <a:prstDash val="solid"/>
          </a:ln>
        </p:spPr>
      </p:sp>
      <p:sp>
        <p:nvSpPr>
          <p:cNvPr id="13" name="Text 11"/>
          <p:cNvSpPr/>
          <p:nvPr/>
        </p:nvSpPr>
        <p:spPr>
          <a:xfrm>
            <a:off x="838200" y="4310896"/>
            <a:ext cx="6238994"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FFFFFF"/>
                </a:solidFill>
                <a:latin typeface="Heebo" pitchFamily="34" charset="0"/>
                <a:ea typeface="Heebo" pitchFamily="34" charset="-122"/>
                <a:cs typeface="Heebo" pitchFamily="34" charset="-120"/>
              </a:rPr>
              <a:t>避免不确定性 Uncertainty Avoidance：___（1=完全接受模糊，10=需要高度确定）</a:t>
            </a:r>
            <a:endParaRPr lang="en-US" sz="1250" dirty="0"/>
          </a:p>
        </p:txBody>
      </p:sp>
      <p:sp>
        <p:nvSpPr>
          <p:cNvPr id="14" name="Shape 12"/>
          <p:cNvSpPr/>
          <p:nvPr/>
        </p:nvSpPr>
        <p:spPr>
          <a:xfrm>
            <a:off x="838200" y="4345662"/>
            <a:ext cx="158710" cy="158710"/>
          </a:xfrm>
          <a:prstGeom prst="roundRect">
            <a:avLst>
              <a:gd name="adj" fmla="val 15007"/>
            </a:avLst>
          </a:prstGeom>
          <a:noFill/>
          <a:ln w="15240">
            <a:solidFill>
              <a:srgbClr val="FFFFFF"/>
            </a:solidFill>
            <a:prstDash val="solid"/>
          </a:ln>
        </p:spPr>
      </p:sp>
      <p:sp>
        <p:nvSpPr>
          <p:cNvPr id="15" name="Text 13"/>
          <p:cNvSpPr/>
          <p:nvPr/>
        </p:nvSpPr>
        <p:spPr>
          <a:xfrm>
            <a:off x="838200" y="4583906"/>
            <a:ext cx="6238994"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FFFFFF"/>
                </a:solidFill>
                <a:latin typeface="Heebo" pitchFamily="34" charset="0"/>
                <a:ea typeface="Heebo" pitchFamily="34" charset="-122"/>
                <a:cs typeface="Heebo" pitchFamily="34" charset="-120"/>
              </a:rPr>
              <a:t>男性化 Masculinity：___（1=极度重视合作福祉，10=极度重视竞争成就）</a:t>
            </a:r>
            <a:endParaRPr lang="en-US" sz="1250" dirty="0"/>
          </a:p>
        </p:txBody>
      </p:sp>
      <p:sp>
        <p:nvSpPr>
          <p:cNvPr id="16" name="Shape 14"/>
          <p:cNvSpPr/>
          <p:nvPr/>
        </p:nvSpPr>
        <p:spPr>
          <a:xfrm>
            <a:off x="838200" y="4618673"/>
            <a:ext cx="158710" cy="158710"/>
          </a:xfrm>
          <a:prstGeom prst="roundRect">
            <a:avLst>
              <a:gd name="adj" fmla="val 15007"/>
            </a:avLst>
          </a:prstGeom>
          <a:noFill/>
          <a:ln w="15240">
            <a:solidFill>
              <a:srgbClr val="FFFFFF"/>
            </a:solidFill>
            <a:prstDash val="solid"/>
          </a:ln>
        </p:spPr>
      </p:sp>
      <p:sp>
        <p:nvSpPr>
          <p:cNvPr id="17" name="Text 15"/>
          <p:cNvSpPr/>
          <p:nvPr/>
        </p:nvSpPr>
        <p:spPr>
          <a:xfrm>
            <a:off x="838200" y="4856917"/>
            <a:ext cx="6238994"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FFFFFF"/>
                </a:solidFill>
                <a:latin typeface="Heebo" pitchFamily="34" charset="0"/>
                <a:ea typeface="Heebo" pitchFamily="34" charset="-122"/>
                <a:cs typeface="Heebo" pitchFamily="34" charset="-120"/>
              </a:rPr>
              <a:t>长期取向 LT Orientation：___（1=专注即时结果，10=专注长远布局）</a:t>
            </a:r>
            <a:endParaRPr lang="en-US" sz="1250" dirty="0"/>
          </a:p>
        </p:txBody>
      </p:sp>
      <p:sp>
        <p:nvSpPr>
          <p:cNvPr id="18" name="Shape 16"/>
          <p:cNvSpPr/>
          <p:nvPr/>
        </p:nvSpPr>
        <p:spPr>
          <a:xfrm>
            <a:off x="838200" y="4891683"/>
            <a:ext cx="158710" cy="158710"/>
          </a:xfrm>
          <a:prstGeom prst="roundRect">
            <a:avLst>
              <a:gd name="adj" fmla="val 15007"/>
            </a:avLst>
          </a:prstGeom>
          <a:noFill/>
          <a:ln w="15240">
            <a:solidFill>
              <a:srgbClr val="FFFFFF"/>
            </a:solidFill>
            <a:prstDash val="solid"/>
          </a:ln>
        </p:spPr>
      </p:sp>
      <p:sp>
        <p:nvSpPr>
          <p:cNvPr id="19" name="Text 17"/>
          <p:cNvSpPr/>
          <p:nvPr/>
        </p:nvSpPr>
        <p:spPr>
          <a:xfrm>
            <a:off x="838200" y="5129927"/>
            <a:ext cx="6238994"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FFFFFF"/>
                </a:solidFill>
                <a:latin typeface="Heebo" pitchFamily="34" charset="0"/>
                <a:ea typeface="Heebo" pitchFamily="34" charset="-122"/>
                <a:cs typeface="Heebo" pitchFamily="34" charset="-120"/>
              </a:rPr>
              <a:t>放纵 Indulgence：___（1=高度自律克制，10=充分享受当下）</a:t>
            </a:r>
            <a:endParaRPr lang="en-US" sz="1250" dirty="0"/>
          </a:p>
        </p:txBody>
      </p:sp>
      <p:sp>
        <p:nvSpPr>
          <p:cNvPr id="20" name="Shape 18"/>
          <p:cNvSpPr/>
          <p:nvPr/>
        </p:nvSpPr>
        <p:spPr>
          <a:xfrm>
            <a:off x="838200" y="5164693"/>
            <a:ext cx="158710" cy="158710"/>
          </a:xfrm>
          <a:prstGeom prst="roundRect">
            <a:avLst>
              <a:gd name="adj" fmla="val 15007"/>
            </a:avLst>
          </a:prstGeom>
          <a:noFill/>
          <a:ln w="15240">
            <a:solidFill>
              <a:srgbClr val="FFFFFF"/>
            </a:solidFill>
            <a:prstDash val="solid"/>
          </a:ln>
        </p:spPr>
      </p:sp>
      <p:sp>
        <p:nvSpPr>
          <p:cNvPr id="21" name="Text 19"/>
          <p:cNvSpPr/>
          <p:nvPr/>
        </p:nvSpPr>
        <p:spPr>
          <a:xfrm>
            <a:off x="7516416" y="3047048"/>
            <a:ext cx="4516517" cy="248007"/>
          </a:xfrm>
          <a:prstGeom prst="rect">
            <a:avLst/>
          </a:prstGeom>
          <a:noFill/>
          <a:ln/>
        </p:spPr>
        <p:txBody>
          <a:bodyPr wrap="none" lIns="0" tIns="0" rIns="0" bIns="0" rtlCol="0" anchor="t"/>
          <a:lstStyle/>
          <a:p>
            <a:pPr algn="l" indent="0" marL="0">
              <a:lnSpc>
                <a:spcPts val="1950"/>
              </a:lnSpc>
              <a:buNone/>
            </a:pPr>
            <a:r>
              <a:rPr lang="en-US" sz="1550" dirty="0">
                <a:solidFill>
                  <a:srgbClr val="152D47"/>
                </a:solidFill>
                <a:latin typeface="Crimson Pro Semi Bold" pitchFamily="34" charset="0"/>
                <a:ea typeface="Crimson Pro Semi Bold" pitchFamily="34" charset="-122"/>
                <a:cs typeface="Crimson Pro Semi Bold" pitchFamily="34" charset="-120"/>
              </a:rPr>
              <a:t>第二步：评估你的工作环境 Assess Your Work Culture</a:t>
            </a:r>
            <a:endParaRPr lang="en-US" sz="1550" dirty="0"/>
          </a:p>
        </p:txBody>
      </p:sp>
      <p:sp>
        <p:nvSpPr>
          <p:cNvPr id="22" name="Text 20"/>
          <p:cNvSpPr/>
          <p:nvPr/>
        </p:nvSpPr>
        <p:spPr>
          <a:xfrm>
            <a:off x="7516416" y="3421975"/>
            <a:ext cx="6327815" cy="228600"/>
          </a:xfrm>
          <a:prstGeom prst="rect">
            <a:avLst/>
          </a:prstGeom>
          <a:noFill/>
          <a:ln/>
        </p:spPr>
        <p:txBody>
          <a:bodyPr wrap="none" lIns="0" tIns="0" rIns="0" bIns="0" rtlCol="0" anchor="t"/>
          <a:lstStyle/>
          <a:p>
            <a:pPr algn="l" indent="0" marL="0">
              <a:lnSpc>
                <a:spcPts val="1800"/>
              </a:lnSpc>
              <a:buNone/>
            </a:pPr>
            <a:r>
              <a:rPr lang="en-US" sz="1250" dirty="0">
                <a:solidFill>
                  <a:srgbClr val="4C4C4D"/>
                </a:solidFill>
                <a:latin typeface="Heebo" pitchFamily="34" charset="0"/>
                <a:ea typeface="Heebo" pitchFamily="34" charset="-122"/>
                <a:cs typeface="Heebo" pitchFamily="34" charset="-120"/>
              </a:rPr>
              <a:t>用同样的1-10分评估你所在的公司/团队文化：</a:t>
            </a:r>
            <a:endParaRPr lang="en-US" sz="1250" dirty="0"/>
          </a:p>
        </p:txBody>
      </p:sp>
      <p:sp>
        <p:nvSpPr>
          <p:cNvPr id="23" name="Text 21"/>
          <p:cNvSpPr/>
          <p:nvPr/>
        </p:nvSpPr>
        <p:spPr>
          <a:xfrm>
            <a:off x="7516416" y="3764875"/>
            <a:ext cx="6327815"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4C4C4D"/>
                </a:solidFill>
                <a:latin typeface="Heebo" pitchFamily="34" charset="0"/>
                <a:ea typeface="Heebo" pitchFamily="34" charset="-122"/>
                <a:cs typeface="Heebo" pitchFamily="34" charset="-120"/>
              </a:rPr>
              <a:t>权力距离 Power Distance：___</a:t>
            </a:r>
            <a:endParaRPr lang="en-US" sz="1250" dirty="0"/>
          </a:p>
        </p:txBody>
      </p:sp>
      <p:sp>
        <p:nvSpPr>
          <p:cNvPr id="24" name="Shape 22"/>
          <p:cNvSpPr/>
          <p:nvPr/>
        </p:nvSpPr>
        <p:spPr>
          <a:xfrm>
            <a:off x="7516416" y="3799642"/>
            <a:ext cx="158710" cy="158710"/>
          </a:xfrm>
          <a:prstGeom prst="roundRect">
            <a:avLst>
              <a:gd name="adj" fmla="val 15007"/>
            </a:avLst>
          </a:prstGeom>
          <a:noFill/>
          <a:ln w="15240">
            <a:solidFill>
              <a:srgbClr val="2150FE"/>
            </a:solidFill>
            <a:prstDash val="solid"/>
          </a:ln>
        </p:spPr>
      </p:sp>
      <p:sp>
        <p:nvSpPr>
          <p:cNvPr id="25" name="Text 23"/>
          <p:cNvSpPr/>
          <p:nvPr/>
        </p:nvSpPr>
        <p:spPr>
          <a:xfrm>
            <a:off x="7516416" y="4037886"/>
            <a:ext cx="6327815"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4C4C4D"/>
                </a:solidFill>
                <a:latin typeface="Heebo" pitchFamily="34" charset="0"/>
                <a:ea typeface="Heebo" pitchFamily="34" charset="-122"/>
                <a:cs typeface="Heebo" pitchFamily="34" charset="-120"/>
              </a:rPr>
              <a:t>个人主义 Individualism：___</a:t>
            </a:r>
            <a:endParaRPr lang="en-US" sz="1250" dirty="0"/>
          </a:p>
        </p:txBody>
      </p:sp>
      <p:sp>
        <p:nvSpPr>
          <p:cNvPr id="26" name="Shape 24"/>
          <p:cNvSpPr/>
          <p:nvPr/>
        </p:nvSpPr>
        <p:spPr>
          <a:xfrm>
            <a:off x="7516416" y="4072652"/>
            <a:ext cx="158710" cy="158710"/>
          </a:xfrm>
          <a:prstGeom prst="roundRect">
            <a:avLst>
              <a:gd name="adj" fmla="val 15007"/>
            </a:avLst>
          </a:prstGeom>
          <a:noFill/>
          <a:ln w="15240">
            <a:solidFill>
              <a:srgbClr val="2150FE"/>
            </a:solidFill>
            <a:prstDash val="solid"/>
          </a:ln>
        </p:spPr>
      </p:sp>
      <p:sp>
        <p:nvSpPr>
          <p:cNvPr id="27" name="Text 25"/>
          <p:cNvSpPr/>
          <p:nvPr/>
        </p:nvSpPr>
        <p:spPr>
          <a:xfrm>
            <a:off x="7516416" y="4310896"/>
            <a:ext cx="6327815"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4C4C4D"/>
                </a:solidFill>
                <a:latin typeface="Heebo" pitchFamily="34" charset="0"/>
                <a:ea typeface="Heebo" pitchFamily="34" charset="-122"/>
                <a:cs typeface="Heebo" pitchFamily="34" charset="-120"/>
              </a:rPr>
              <a:t>避免不确定性 Uncertainty Avoidance：___</a:t>
            </a:r>
            <a:endParaRPr lang="en-US" sz="1250" dirty="0"/>
          </a:p>
        </p:txBody>
      </p:sp>
      <p:sp>
        <p:nvSpPr>
          <p:cNvPr id="28" name="Shape 26"/>
          <p:cNvSpPr/>
          <p:nvPr/>
        </p:nvSpPr>
        <p:spPr>
          <a:xfrm>
            <a:off x="7516416" y="4345662"/>
            <a:ext cx="158710" cy="158710"/>
          </a:xfrm>
          <a:prstGeom prst="roundRect">
            <a:avLst>
              <a:gd name="adj" fmla="val 15007"/>
            </a:avLst>
          </a:prstGeom>
          <a:noFill/>
          <a:ln w="15240">
            <a:solidFill>
              <a:srgbClr val="2150FE"/>
            </a:solidFill>
            <a:prstDash val="solid"/>
          </a:ln>
        </p:spPr>
      </p:sp>
      <p:sp>
        <p:nvSpPr>
          <p:cNvPr id="29" name="Text 27"/>
          <p:cNvSpPr/>
          <p:nvPr/>
        </p:nvSpPr>
        <p:spPr>
          <a:xfrm>
            <a:off x="7516416" y="4583906"/>
            <a:ext cx="6327815"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4C4C4D"/>
                </a:solidFill>
                <a:latin typeface="Heebo" pitchFamily="34" charset="0"/>
                <a:ea typeface="Heebo" pitchFamily="34" charset="-122"/>
                <a:cs typeface="Heebo" pitchFamily="34" charset="-120"/>
              </a:rPr>
              <a:t>男性化 Masculinity：___</a:t>
            </a:r>
            <a:endParaRPr lang="en-US" sz="1250" dirty="0"/>
          </a:p>
        </p:txBody>
      </p:sp>
      <p:sp>
        <p:nvSpPr>
          <p:cNvPr id="30" name="Shape 28"/>
          <p:cNvSpPr/>
          <p:nvPr/>
        </p:nvSpPr>
        <p:spPr>
          <a:xfrm>
            <a:off x="7516416" y="4618673"/>
            <a:ext cx="158710" cy="158710"/>
          </a:xfrm>
          <a:prstGeom prst="roundRect">
            <a:avLst>
              <a:gd name="adj" fmla="val 15007"/>
            </a:avLst>
          </a:prstGeom>
          <a:noFill/>
          <a:ln w="15240">
            <a:solidFill>
              <a:srgbClr val="2150FE"/>
            </a:solidFill>
            <a:prstDash val="solid"/>
          </a:ln>
        </p:spPr>
      </p:sp>
      <p:sp>
        <p:nvSpPr>
          <p:cNvPr id="31" name="Text 29"/>
          <p:cNvSpPr/>
          <p:nvPr/>
        </p:nvSpPr>
        <p:spPr>
          <a:xfrm>
            <a:off x="7516416" y="4856917"/>
            <a:ext cx="6327815"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4C4C4D"/>
                </a:solidFill>
                <a:latin typeface="Heebo" pitchFamily="34" charset="0"/>
                <a:ea typeface="Heebo" pitchFamily="34" charset="-122"/>
                <a:cs typeface="Heebo" pitchFamily="34" charset="-120"/>
              </a:rPr>
              <a:t>长期取向 LT Orientation：___</a:t>
            </a:r>
            <a:endParaRPr lang="en-US" sz="1250" dirty="0"/>
          </a:p>
        </p:txBody>
      </p:sp>
      <p:sp>
        <p:nvSpPr>
          <p:cNvPr id="32" name="Shape 30"/>
          <p:cNvSpPr/>
          <p:nvPr/>
        </p:nvSpPr>
        <p:spPr>
          <a:xfrm>
            <a:off x="7516416" y="4891683"/>
            <a:ext cx="158710" cy="158710"/>
          </a:xfrm>
          <a:prstGeom prst="roundRect">
            <a:avLst>
              <a:gd name="adj" fmla="val 15007"/>
            </a:avLst>
          </a:prstGeom>
          <a:noFill/>
          <a:ln w="15240">
            <a:solidFill>
              <a:srgbClr val="2150FE"/>
            </a:solidFill>
            <a:prstDash val="solid"/>
          </a:ln>
        </p:spPr>
      </p:sp>
      <p:sp>
        <p:nvSpPr>
          <p:cNvPr id="33" name="Text 31"/>
          <p:cNvSpPr/>
          <p:nvPr/>
        </p:nvSpPr>
        <p:spPr>
          <a:xfrm>
            <a:off x="7516416" y="5129927"/>
            <a:ext cx="6327815" cy="228600"/>
          </a:xfrm>
          <a:prstGeom prst="rect">
            <a:avLst/>
          </a:prstGeom>
          <a:noFill/>
          <a:ln/>
        </p:spPr>
        <p:txBody>
          <a:bodyPr wrap="none" lIns="0" tIns="0" rIns="0" bIns="0" rtlCol="0" anchor="t"/>
          <a:lstStyle/>
          <a:p>
            <a:pPr algn="l" marL="342900" indent="-342900">
              <a:lnSpc>
                <a:spcPts val="1800"/>
              </a:lnSpc>
              <a:buSzPct val="100000"/>
              <a:buChar char="​"/>
            </a:pPr>
            <a:r>
              <a:rPr lang="en-US" sz="1250" dirty="0">
                <a:solidFill>
                  <a:srgbClr val="4C4C4D"/>
                </a:solidFill>
                <a:latin typeface="Heebo" pitchFamily="34" charset="0"/>
                <a:ea typeface="Heebo" pitchFamily="34" charset="-122"/>
                <a:cs typeface="Heebo" pitchFamily="34" charset="-120"/>
              </a:rPr>
              <a:t>放纵 Indulgence：___</a:t>
            </a:r>
            <a:endParaRPr lang="en-US" sz="1250" dirty="0"/>
          </a:p>
        </p:txBody>
      </p:sp>
      <p:sp>
        <p:nvSpPr>
          <p:cNvPr id="34" name="Shape 32"/>
          <p:cNvSpPr/>
          <p:nvPr/>
        </p:nvSpPr>
        <p:spPr>
          <a:xfrm>
            <a:off x="7516416" y="5164693"/>
            <a:ext cx="158710" cy="158710"/>
          </a:xfrm>
          <a:prstGeom prst="roundRect">
            <a:avLst>
              <a:gd name="adj" fmla="val 15007"/>
            </a:avLst>
          </a:prstGeom>
          <a:noFill/>
          <a:ln w="15240">
            <a:solidFill>
              <a:srgbClr val="2150FE"/>
            </a:solidFill>
            <a:prstDash val="solid"/>
          </a:ln>
        </p:spPr>
      </p:sp>
      <p:sp>
        <p:nvSpPr>
          <p:cNvPr id="35" name="Shape 33"/>
          <p:cNvSpPr/>
          <p:nvPr/>
        </p:nvSpPr>
        <p:spPr>
          <a:xfrm>
            <a:off x="7516416" y="5541050"/>
            <a:ext cx="6327815" cy="11906"/>
          </a:xfrm>
          <a:prstGeom prst="rect">
            <a:avLst/>
          </a:prstGeom>
          <a:solidFill>
            <a:srgbClr val="4C4C4D">
              <a:alpha val="50000"/>
            </a:srgbClr>
          </a:solidFill>
          <a:ln/>
        </p:spPr>
      </p:sp>
      <p:sp>
        <p:nvSpPr>
          <p:cNvPr id="36" name="Text 34"/>
          <p:cNvSpPr/>
          <p:nvPr/>
        </p:nvSpPr>
        <p:spPr>
          <a:xfrm>
            <a:off x="7516416" y="5735479"/>
            <a:ext cx="2949654" cy="248007"/>
          </a:xfrm>
          <a:prstGeom prst="rect">
            <a:avLst/>
          </a:prstGeom>
          <a:noFill/>
          <a:ln/>
        </p:spPr>
        <p:txBody>
          <a:bodyPr wrap="none" lIns="0" tIns="0" rIns="0" bIns="0" rtlCol="0" anchor="t"/>
          <a:lstStyle/>
          <a:p>
            <a:pPr algn="l" indent="0" marL="0">
              <a:lnSpc>
                <a:spcPts val="1950"/>
              </a:lnSpc>
              <a:buNone/>
            </a:pPr>
            <a:r>
              <a:rPr lang="en-US" sz="1550" dirty="0">
                <a:solidFill>
                  <a:srgbClr val="152D47"/>
                </a:solidFill>
                <a:latin typeface="Crimson Pro Semi Bold" pitchFamily="34" charset="0"/>
                <a:ea typeface="Crimson Pro Semi Bold" pitchFamily="34" charset="-122"/>
                <a:cs typeface="Crimson Pro Semi Bold" pitchFamily="34" charset="-120"/>
              </a:rPr>
              <a:t>第三步：分析差距 Identify the Gap</a:t>
            </a:r>
            <a:endParaRPr lang="en-US" sz="1550" dirty="0"/>
          </a:p>
        </p:txBody>
      </p:sp>
      <p:sp>
        <p:nvSpPr>
          <p:cNvPr id="37" name="Text 35"/>
          <p:cNvSpPr/>
          <p:nvPr/>
        </p:nvSpPr>
        <p:spPr>
          <a:xfrm>
            <a:off x="7516416" y="6110407"/>
            <a:ext cx="6327815" cy="457200"/>
          </a:xfrm>
          <a:prstGeom prst="rect">
            <a:avLst/>
          </a:prstGeom>
          <a:noFill/>
          <a:ln/>
        </p:spPr>
        <p:txBody>
          <a:bodyPr wrap="square" lIns="0" tIns="0" rIns="0" bIns="0" rtlCol="0" anchor="t"/>
          <a:lstStyle/>
          <a:p>
            <a:pPr algn="l" indent="0" marL="0">
              <a:lnSpc>
                <a:spcPts val="1800"/>
              </a:lnSpc>
              <a:buNone/>
            </a:pPr>
            <a:r>
              <a:rPr lang="en-US" sz="1250" dirty="0">
                <a:solidFill>
                  <a:srgbClr val="4C4C4D"/>
                </a:solidFill>
                <a:latin typeface="Heebo" pitchFamily="34" charset="0"/>
                <a:ea typeface="Heebo" pitchFamily="34" charset="-122"/>
                <a:cs typeface="Heebo" pitchFamily="34" charset="-120"/>
              </a:rPr>
              <a:t>比较两组数字：</a:t>
            </a:r>
            <a:pPr algn="l" indent="0" marL="0">
              <a:lnSpc>
                <a:spcPts val="1800"/>
              </a:lnSpc>
              <a:buNone/>
            </a:pPr>
            <a:r>
              <a:rPr lang="en-US" sz="1250" b="1" dirty="0">
                <a:solidFill>
                  <a:srgbClr val="4C4C4D"/>
                </a:solidFill>
                <a:latin typeface="Heebo" pitchFamily="34" charset="0"/>
                <a:ea typeface="Heebo" pitchFamily="34" charset="-122"/>
                <a:cs typeface="Heebo" pitchFamily="34" charset="-120"/>
              </a:rPr>
              <a:t>最大的差距在哪里？</a:t>
            </a:r>
            <a:pPr algn="l" indent="0" marL="0">
              <a:lnSpc>
                <a:spcPts val="1800"/>
              </a:lnSpc>
              <a:buNone/>
            </a:pPr>
            <a:r>
              <a:rPr lang="en-US" sz="1250" dirty="0">
                <a:solidFill>
                  <a:srgbClr val="4C4C4D"/>
                </a:solidFill>
                <a:latin typeface="Heebo" pitchFamily="34" charset="0"/>
                <a:ea typeface="Heebo" pitchFamily="34" charset="-122"/>
                <a:cs typeface="Heebo" pitchFamily="34" charset="-120"/>
              </a:rPr>
              <a:t>这些差距在日常工作中产生了哪些具体的摩擦或挑战？写下1-2个具体案例。</a:t>
            </a:r>
            <a:endParaRPr lang="en-US" sz="1250" dirty="0"/>
          </a:p>
        </p:txBody>
      </p:sp>
      <p:sp>
        <p:nvSpPr>
          <p:cNvPr id="38" name="Shape 36"/>
          <p:cNvSpPr/>
          <p:nvPr/>
        </p:nvSpPr>
        <p:spPr>
          <a:xfrm>
            <a:off x="793790" y="6824782"/>
            <a:ext cx="13042821" cy="596384"/>
          </a:xfrm>
          <a:prstGeom prst="roundRect">
            <a:avLst>
              <a:gd name="adj" fmla="val 3994"/>
            </a:avLst>
          </a:prstGeom>
          <a:solidFill>
            <a:srgbClr val="B6FCB8"/>
          </a:solidFill>
          <a:ln/>
        </p:spPr>
      </p:sp>
      <p:pic>
        <p:nvPicPr>
          <p:cNvPr id="39" name="Image 0" descr="preencoded.png">    </p:cNvPr>
          <p:cNvPicPr>
            <a:picLocks noChangeAspect="1"/>
          </p:cNvPicPr>
          <p:nvPr/>
        </p:nvPicPr>
        <p:blipFill>
          <a:blip r:embed="rId1"/>
          <a:stretch>
            <a:fillRect/>
          </a:stretch>
        </p:blipFill>
        <p:spPr>
          <a:xfrm>
            <a:off x="952500" y="7044214"/>
            <a:ext cx="198358" cy="158710"/>
          </a:xfrm>
          <a:prstGeom prst="rect">
            <a:avLst/>
          </a:prstGeom>
        </p:spPr>
      </p:pic>
      <p:sp>
        <p:nvSpPr>
          <p:cNvPr id="40" name="Text 37"/>
          <p:cNvSpPr/>
          <p:nvPr/>
        </p:nvSpPr>
        <p:spPr>
          <a:xfrm>
            <a:off x="1309568" y="6991350"/>
            <a:ext cx="12368332" cy="236220"/>
          </a:xfrm>
          <a:prstGeom prst="rect">
            <a:avLst/>
          </a:prstGeom>
          <a:noFill/>
          <a:ln/>
        </p:spPr>
        <p:txBody>
          <a:bodyPr wrap="none" lIns="0" tIns="0" rIns="0" bIns="0" rtlCol="0" anchor="t"/>
          <a:lstStyle/>
          <a:p>
            <a:pPr algn="l" indent="0" marL="0">
              <a:lnSpc>
                <a:spcPts val="1800"/>
              </a:lnSpc>
              <a:buNone/>
            </a:pPr>
            <a:r>
              <a:rPr lang="en-US" sz="1250" dirty="0">
                <a:solidFill>
                  <a:srgbClr val="000000"/>
                </a:solidFill>
                <a:latin typeface="Heebo" pitchFamily="34" charset="0"/>
                <a:ea typeface="Heebo" pitchFamily="34" charset="-122"/>
                <a:cs typeface="Heebo" pitchFamily="34" charset="-120"/>
              </a:rPr>
              <a:t>✅</a:t>
            </a:r>
            <a:pPr algn="l" indent="0" marL="0">
              <a:lnSpc>
                <a:spcPts val="1800"/>
              </a:lnSpc>
              <a:buNone/>
            </a:pPr>
            <a:r>
              <a:rPr lang="en-US" sz="1250" dirty="0">
                <a:solidFill>
                  <a:srgbClr val="000000"/>
                </a:solidFill>
                <a:latin typeface="Heebo" pitchFamily="34" charset="0"/>
                <a:ea typeface="Heebo" pitchFamily="34" charset="-122"/>
                <a:cs typeface="Heebo" pitchFamily="34" charset="-120"/>
              </a:rPr>
              <a:t> </a:t>
            </a:r>
            <a:pPr algn="l" indent="0" marL="0">
              <a:lnSpc>
                <a:spcPts val="1800"/>
              </a:lnSpc>
              <a:buNone/>
            </a:pPr>
            <a:r>
              <a:rPr lang="en-US" sz="1250" b="1" dirty="0">
                <a:solidFill>
                  <a:srgbClr val="000000"/>
                </a:solidFill>
                <a:latin typeface="Heebo" pitchFamily="34" charset="0"/>
                <a:ea typeface="Heebo" pitchFamily="34" charset="-122"/>
                <a:cs typeface="Heebo" pitchFamily="34" charset="-120"/>
              </a:rPr>
              <a:t>关键洞察</a:t>
            </a:r>
            <a:pPr algn="l" indent="0" marL="0">
              <a:lnSpc>
                <a:spcPts val="1800"/>
              </a:lnSpc>
              <a:buNone/>
            </a:pPr>
            <a:r>
              <a:rPr lang="en-US" sz="1250" dirty="0">
                <a:solidFill>
                  <a:srgbClr val="000000"/>
                </a:solidFill>
                <a:latin typeface="Heebo" pitchFamily="34" charset="0"/>
                <a:ea typeface="Heebo" pitchFamily="34" charset="-122"/>
                <a:cs typeface="Heebo" pitchFamily="34" charset="-120"/>
              </a:rPr>
              <a:t>：自我认知是跨文化适应的基础。你越清楚自己的文化预设，就越能有意识地选择何时坚守、何时调整。</a:t>
            </a:r>
            <a:endParaRPr lang="en-US" sz="12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793790" y="760214"/>
            <a:ext cx="2394585" cy="373142"/>
          </a:xfrm>
          <a:prstGeom prst="roundRect">
            <a:avLst>
              <a:gd name="adj" fmla="val 6383"/>
            </a:avLst>
          </a:prstGeom>
          <a:solidFill>
            <a:srgbClr val="CCD7FF"/>
          </a:solidFill>
          <a:ln/>
        </p:spPr>
      </p:sp>
      <p:sp>
        <p:nvSpPr>
          <p:cNvPr id="3" name="Text 1"/>
          <p:cNvSpPr/>
          <p:nvPr/>
        </p:nvSpPr>
        <p:spPr>
          <a:xfrm>
            <a:off x="912852" y="819745"/>
            <a:ext cx="2156460" cy="254079"/>
          </a:xfrm>
          <a:prstGeom prst="rect">
            <a:avLst/>
          </a:prstGeom>
          <a:noFill/>
          <a:ln/>
        </p:spPr>
        <p:txBody>
          <a:bodyPr wrap="none" lIns="0" tIns="0" rIns="0" bIns="0" rtlCol="0" anchor="t"/>
          <a:lstStyle/>
          <a:p>
            <a:pPr algn="l" indent="0" marL="0">
              <a:lnSpc>
                <a:spcPts val="2000"/>
              </a:lnSpc>
              <a:buNone/>
            </a:pPr>
            <a:r>
              <a:rPr lang="en-US" sz="1250" dirty="0">
                <a:solidFill>
                  <a:srgbClr val="4C4C4D"/>
                </a:solidFill>
                <a:latin typeface="Heebo" pitchFamily="34" charset="0"/>
                <a:ea typeface="Heebo" pitchFamily="34" charset="-122"/>
                <a:cs typeface="Heebo" pitchFamily="34" charset="-120"/>
              </a:rPr>
              <a:t>实操工具2 PRACTICAL TOOL 2</a:t>
            </a:r>
            <a:endParaRPr lang="en-US" sz="1250" dirty="0"/>
          </a:p>
        </p:txBody>
      </p:sp>
      <p:sp>
        <p:nvSpPr>
          <p:cNvPr id="4" name="Text 2"/>
          <p:cNvSpPr/>
          <p:nvPr/>
        </p:nvSpPr>
        <p:spPr>
          <a:xfrm>
            <a:off x="793790" y="1212652"/>
            <a:ext cx="7906226" cy="1240155"/>
          </a:xfrm>
          <a:prstGeom prst="rect">
            <a:avLst/>
          </a:prstGeom>
          <a:noFill/>
          <a:ln/>
        </p:spPr>
        <p:txBody>
          <a:bodyPr wrap="square" lIns="0" tIns="0" rIns="0" bIns="0" rtlCol="0" anchor="t"/>
          <a:lstStyle/>
          <a:p>
            <a:pPr algn="l" indent="0" marL="0">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跨文化适应框架</a:t>
            </a:r>
            <a:endParaRPr lang="en-US" sz="3900" dirty="0"/>
          </a:p>
          <a:p>
            <a:pPr algn="l" indent="0" marL="0">
              <a:lnSpc>
                <a:spcPts val="4850"/>
              </a:lnSpc>
              <a:buNone/>
            </a:pPr>
            <a:r>
              <a:rPr lang="en-US" sz="3900" dirty="0">
                <a:solidFill>
                  <a:srgbClr val="2150FE"/>
                </a:solidFill>
                <a:latin typeface="Crimson Pro Semi Bold" pitchFamily="34" charset="0"/>
                <a:ea typeface="Crimson Pro Semi Bold" pitchFamily="34" charset="-122"/>
                <a:cs typeface="Crimson Pro Semi Bold" pitchFamily="34" charset="-120"/>
              </a:rPr>
              <a:t>Cross-Cultural Adaptation Framework</a:t>
            </a:r>
            <a:endParaRPr lang="en-US" sz="3900" dirty="0"/>
          </a:p>
        </p:txBody>
      </p:sp>
      <p:sp>
        <p:nvSpPr>
          <p:cNvPr id="5" name="Text 3"/>
          <p:cNvSpPr/>
          <p:nvPr/>
        </p:nvSpPr>
        <p:spPr>
          <a:xfrm>
            <a:off x="793790" y="2750463"/>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当你需要与来自不同文化背景的同事、客户或合作伙伴高效协作时，这套"跨文化适应框架"能帮助你系统性地准备和调整，而不是凭感觉或运气。</a:t>
            </a:r>
            <a:endParaRPr lang="en-US" sz="1550" dirty="0"/>
          </a:p>
        </p:txBody>
      </p:sp>
      <p:pic>
        <p:nvPicPr>
          <p:cNvPr id="6"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93790" y="3316010"/>
            <a:ext cx="198358" cy="198358"/>
          </a:xfrm>
          <a:prstGeom prst="rect">
            <a:avLst/>
          </a:prstGeom>
        </p:spPr>
      </p:pic>
      <p:sp>
        <p:nvSpPr>
          <p:cNvPr id="7" name="Shape 4"/>
          <p:cNvSpPr/>
          <p:nvPr/>
        </p:nvSpPr>
        <p:spPr>
          <a:xfrm>
            <a:off x="793790" y="3605570"/>
            <a:ext cx="6422231" cy="22860"/>
          </a:xfrm>
          <a:prstGeom prst="rect">
            <a:avLst/>
          </a:prstGeom>
          <a:solidFill>
            <a:srgbClr val="2150FE"/>
          </a:solidFill>
          <a:ln/>
        </p:spPr>
      </p:sp>
      <p:sp>
        <p:nvSpPr>
          <p:cNvPr id="8" name="Text 5"/>
          <p:cNvSpPr/>
          <p:nvPr/>
        </p:nvSpPr>
        <p:spPr>
          <a:xfrm>
            <a:off x="793790" y="3750469"/>
            <a:ext cx="5869900" cy="310158"/>
          </a:xfrm>
          <a:prstGeom prst="rect">
            <a:avLst/>
          </a:prstGeom>
          <a:noFill/>
          <a:ln/>
        </p:spPr>
        <p:txBody>
          <a:bodyPr wrap="none" lIns="0" tIns="0" rIns="0" bIns="0" rtlCol="0" anchor="t"/>
          <a:lstStyle/>
          <a:p>
            <a:pPr algn="l" indent="0" marL="0">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理解对方的文化背景 Understand Their Cultural Context</a:t>
            </a:r>
            <a:endParaRPr lang="en-US" sz="1950" dirty="0"/>
          </a:p>
        </p:txBody>
      </p:sp>
      <p:sp>
        <p:nvSpPr>
          <p:cNvPr id="9" name="Text 6"/>
          <p:cNvSpPr/>
          <p:nvPr/>
        </p:nvSpPr>
        <p:spPr>
          <a:xfrm>
            <a:off x="793790" y="4179689"/>
            <a:ext cx="6422231" cy="952619"/>
          </a:xfrm>
          <a:prstGeom prst="rect">
            <a:avLst/>
          </a:prstGeom>
          <a:noFill/>
          <a:ln/>
        </p:spPr>
        <p:txBody>
          <a:bodyPr wrap="squar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研究对方文化在六个Hofstede维度上的倾向。思考：他们的成长背景如何塑造了他们的职场行为？他们最重视什么价值观？哪些情境会让他们感到不被尊重？</a:t>
            </a:r>
            <a:endParaRPr lang="en-US" sz="1550" dirty="0"/>
          </a:p>
        </p:txBody>
      </p:sp>
      <p:pic>
        <p:nvPicPr>
          <p:cNvPr id="1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4379" y="3316010"/>
            <a:ext cx="198358" cy="198358"/>
          </a:xfrm>
          <a:prstGeom prst="rect">
            <a:avLst/>
          </a:prstGeom>
        </p:spPr>
      </p:pic>
      <p:sp>
        <p:nvSpPr>
          <p:cNvPr id="11" name="Shape 7"/>
          <p:cNvSpPr/>
          <p:nvPr/>
        </p:nvSpPr>
        <p:spPr>
          <a:xfrm>
            <a:off x="7414379" y="3605570"/>
            <a:ext cx="6422231" cy="22860"/>
          </a:xfrm>
          <a:prstGeom prst="rect">
            <a:avLst/>
          </a:prstGeom>
          <a:solidFill>
            <a:srgbClr val="2150FE"/>
          </a:solidFill>
          <a:ln/>
        </p:spPr>
      </p:sp>
      <p:sp>
        <p:nvSpPr>
          <p:cNvPr id="12" name="Text 8"/>
          <p:cNvSpPr/>
          <p:nvPr/>
        </p:nvSpPr>
        <p:spPr>
          <a:xfrm>
            <a:off x="7414379" y="3750469"/>
            <a:ext cx="4274820" cy="310158"/>
          </a:xfrm>
          <a:prstGeom prst="rect">
            <a:avLst/>
          </a:prstGeom>
          <a:noFill/>
          <a:ln/>
        </p:spPr>
        <p:txBody>
          <a:bodyPr wrap="none" lIns="0" tIns="0" rIns="0" bIns="0" rtlCol="0" anchor="t"/>
          <a:lstStyle/>
          <a:p>
            <a:pPr algn="l" indent="0" marL="0">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规划沟通方式 Plan Communication Style</a:t>
            </a:r>
            <a:endParaRPr lang="en-US" sz="1950" dirty="0"/>
          </a:p>
        </p:txBody>
      </p:sp>
      <p:sp>
        <p:nvSpPr>
          <p:cNvPr id="13" name="Text 9"/>
          <p:cNvSpPr/>
          <p:nvPr/>
        </p:nvSpPr>
        <p:spPr>
          <a:xfrm>
            <a:off x="7414379" y="4179689"/>
            <a:ext cx="6422231" cy="952619"/>
          </a:xfrm>
          <a:prstGeom prst="rect">
            <a:avLst/>
          </a:prstGeom>
          <a:noFill/>
          <a:ln/>
        </p:spPr>
        <p:txBody>
          <a:bodyPr wrap="squar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根据对方的文化偏好，调整：直接程度（直接说还是委婉表达）、正式程度（用头衔还是名字）、反馈方式（公开还是私下）、决策节奏（快速推进还是充分讨论）。</a:t>
            </a:r>
            <a:endParaRPr lang="en-US" sz="1550" dirty="0"/>
          </a:p>
        </p:txBody>
      </p:sp>
      <p:pic>
        <p:nvPicPr>
          <p:cNvPr id="1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790" y="5504259"/>
            <a:ext cx="198358" cy="198358"/>
          </a:xfrm>
          <a:prstGeom prst="rect">
            <a:avLst/>
          </a:prstGeom>
        </p:spPr>
      </p:pic>
      <p:sp>
        <p:nvSpPr>
          <p:cNvPr id="15" name="Shape 10"/>
          <p:cNvSpPr/>
          <p:nvPr/>
        </p:nvSpPr>
        <p:spPr>
          <a:xfrm>
            <a:off x="793790" y="5793819"/>
            <a:ext cx="6422231" cy="22860"/>
          </a:xfrm>
          <a:prstGeom prst="rect">
            <a:avLst/>
          </a:prstGeom>
          <a:solidFill>
            <a:srgbClr val="2150FE"/>
          </a:solidFill>
          <a:ln/>
        </p:spPr>
      </p:sp>
      <p:sp>
        <p:nvSpPr>
          <p:cNvPr id="16" name="Text 11"/>
          <p:cNvSpPr/>
          <p:nvPr/>
        </p:nvSpPr>
        <p:spPr>
          <a:xfrm>
            <a:off x="793790" y="5938718"/>
            <a:ext cx="4966692" cy="310158"/>
          </a:xfrm>
          <a:prstGeom prst="rect">
            <a:avLst/>
          </a:prstGeom>
          <a:noFill/>
          <a:ln/>
        </p:spPr>
        <p:txBody>
          <a:bodyPr wrap="none" lIns="0" tIns="0" rIns="0" bIns="0" rtlCol="0" anchor="t"/>
          <a:lstStyle/>
          <a:p>
            <a:pPr algn="l" indent="0" marL="0">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重新定义信任建立方式 Redefine Trust Building</a:t>
            </a:r>
            <a:endParaRPr lang="en-US" sz="1950" dirty="0"/>
          </a:p>
        </p:txBody>
      </p:sp>
      <p:sp>
        <p:nvSpPr>
          <p:cNvPr id="17" name="Text 12"/>
          <p:cNvSpPr/>
          <p:nvPr/>
        </p:nvSpPr>
        <p:spPr>
          <a:xfrm>
            <a:off x="793790" y="6367939"/>
            <a:ext cx="6422231" cy="952619"/>
          </a:xfrm>
          <a:prstGeom prst="rect">
            <a:avLst/>
          </a:prstGeom>
          <a:noFill/>
          <a:ln/>
        </p:spPr>
        <p:txBody>
          <a:bodyPr wrap="squar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识别对方文化中信任是如何建立的：是通过能力证明（任务型）？还是通过个人关系（关系型）？调整你建立信任的节奏和方式——有时需要更多非正式时间，有时需要更多专业证明。</a:t>
            </a:r>
            <a:endParaRPr lang="en-US" sz="1550" dirty="0"/>
          </a:p>
        </p:txBody>
      </p:sp>
      <p:pic>
        <p:nvPicPr>
          <p:cNvPr id="18"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14379" y="5504259"/>
            <a:ext cx="198358" cy="198358"/>
          </a:xfrm>
          <a:prstGeom prst="rect">
            <a:avLst/>
          </a:prstGeom>
        </p:spPr>
      </p:pic>
      <p:sp>
        <p:nvSpPr>
          <p:cNvPr id="19" name="Shape 13"/>
          <p:cNvSpPr/>
          <p:nvPr/>
        </p:nvSpPr>
        <p:spPr>
          <a:xfrm>
            <a:off x="7414379" y="5793819"/>
            <a:ext cx="6422231" cy="22860"/>
          </a:xfrm>
          <a:prstGeom prst="rect">
            <a:avLst/>
          </a:prstGeom>
          <a:solidFill>
            <a:srgbClr val="2150FE"/>
          </a:solidFill>
          <a:ln/>
        </p:spPr>
      </p:sp>
      <p:sp>
        <p:nvSpPr>
          <p:cNvPr id="20" name="Text 14"/>
          <p:cNvSpPr/>
          <p:nvPr/>
        </p:nvSpPr>
        <p:spPr>
          <a:xfrm>
            <a:off x="7414379" y="5938718"/>
            <a:ext cx="3099435" cy="310158"/>
          </a:xfrm>
          <a:prstGeom prst="rect">
            <a:avLst/>
          </a:prstGeom>
          <a:noFill/>
          <a:ln/>
        </p:spPr>
        <p:txBody>
          <a:bodyPr wrap="none" lIns="0" tIns="0" rIns="0" bIns="0" rtlCol="0" anchor="t"/>
          <a:lstStyle/>
          <a:p>
            <a:pPr algn="l" indent="0" marL="0">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实践与复盘 Practice &amp; Reflect</a:t>
            </a:r>
            <a:endParaRPr lang="en-US" sz="1950" dirty="0"/>
          </a:p>
        </p:txBody>
      </p:sp>
      <p:sp>
        <p:nvSpPr>
          <p:cNvPr id="21" name="Text 15"/>
          <p:cNvSpPr/>
          <p:nvPr/>
        </p:nvSpPr>
        <p:spPr>
          <a:xfrm>
            <a:off x="7414379" y="6367939"/>
            <a:ext cx="6422231" cy="952619"/>
          </a:xfrm>
          <a:prstGeom prst="rect">
            <a:avLst/>
          </a:prstGeom>
          <a:noFill/>
          <a:ln/>
        </p:spPr>
        <p:txBody>
          <a:bodyPr wrap="squar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将计划付诸实践：进行一次有准备的跨文化对话或会议，主动观察对方的反应和行为。事后复盘：什么奏效了？什么可以改进？将学习转化为下次的调整。</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793790" y="754618"/>
            <a:ext cx="1794748" cy="255984"/>
          </a:xfrm>
          <a:prstGeom prst="roundRect">
            <a:avLst>
              <a:gd name="adj" fmla="val 6978"/>
            </a:avLst>
          </a:prstGeom>
          <a:solidFill>
            <a:srgbClr val="CCD7FF"/>
          </a:solidFill>
          <a:ln/>
        </p:spPr>
      </p:sp>
      <p:sp>
        <p:nvSpPr>
          <p:cNvPr id="3" name="Text 1"/>
          <p:cNvSpPr/>
          <p:nvPr/>
        </p:nvSpPr>
        <p:spPr>
          <a:xfrm>
            <a:off x="883087" y="799267"/>
            <a:ext cx="1616154" cy="166688"/>
          </a:xfrm>
          <a:prstGeom prst="rect">
            <a:avLst/>
          </a:prstGeom>
          <a:noFill/>
          <a:ln/>
        </p:spPr>
        <p:txBody>
          <a:bodyPr wrap="none" lIns="0" tIns="0" rIns="0" bIns="0" rtlCol="0" anchor="t"/>
          <a:lstStyle/>
          <a:p>
            <a:pPr algn="l" indent="0" marL="0">
              <a:lnSpc>
                <a:spcPts val="1300"/>
              </a:lnSpc>
              <a:buNone/>
            </a:pPr>
            <a:r>
              <a:rPr lang="en-US" sz="900" dirty="0">
                <a:solidFill>
                  <a:srgbClr val="4C4C4D"/>
                </a:solidFill>
                <a:latin typeface="Heebo" pitchFamily="34" charset="0"/>
                <a:ea typeface="Heebo" pitchFamily="34" charset="-122"/>
                <a:cs typeface="Heebo" pitchFamily="34" charset="-120"/>
              </a:rPr>
              <a:t>实操工具3 PRACTICAL TOOL 3</a:t>
            </a:r>
            <a:endParaRPr lang="en-US" sz="900" dirty="0"/>
          </a:p>
        </p:txBody>
      </p:sp>
      <p:sp>
        <p:nvSpPr>
          <p:cNvPr id="4" name="Text 2"/>
          <p:cNvSpPr/>
          <p:nvPr/>
        </p:nvSpPr>
        <p:spPr>
          <a:xfrm>
            <a:off x="793790" y="1055251"/>
            <a:ext cx="5950268" cy="930354"/>
          </a:xfrm>
          <a:prstGeom prst="rect">
            <a:avLst/>
          </a:prstGeom>
          <a:noFill/>
          <a:ln/>
        </p:spPr>
        <p:txBody>
          <a:bodyPr wrap="square" lIns="0" tIns="0" rIns="0" bIns="0" rtlCol="0" anchor="t"/>
          <a:lstStyle/>
          <a:p>
            <a:pPr algn="l" indent="0" marL="0">
              <a:lnSpc>
                <a:spcPts val="3650"/>
              </a:lnSpc>
              <a:buNone/>
            </a:pPr>
            <a:r>
              <a:rPr lang="en-US" sz="2900" dirty="0">
                <a:solidFill>
                  <a:srgbClr val="152D47"/>
                </a:solidFill>
                <a:latin typeface="Crimson Pro Semi Bold" pitchFamily="34" charset="0"/>
                <a:ea typeface="Crimson Pro Semi Bold" pitchFamily="34" charset="-122"/>
                <a:cs typeface="Crimson Pro Semi Bold" pitchFamily="34" charset="-120"/>
              </a:rPr>
              <a:t>跨文化团队21天挑战</a:t>
            </a:r>
            <a:endParaRPr lang="en-US" sz="2900" dirty="0"/>
          </a:p>
          <a:p>
            <a:pPr algn="l" indent="0" marL="0">
              <a:lnSpc>
                <a:spcPts val="3650"/>
              </a:lnSpc>
              <a:buNone/>
            </a:pPr>
            <a:r>
              <a:rPr lang="en-US" sz="2900" dirty="0">
                <a:solidFill>
                  <a:srgbClr val="2150FE"/>
                </a:solidFill>
                <a:latin typeface="Crimson Pro Semi Bold" pitchFamily="34" charset="0"/>
                <a:ea typeface="Crimson Pro Semi Bold" pitchFamily="34" charset="-122"/>
                <a:cs typeface="Crimson Pro Semi Bold" pitchFamily="34" charset="-120"/>
              </a:rPr>
              <a:t>21-Day Cross-Cultural Team Challenge</a:t>
            </a:r>
            <a:endParaRPr lang="en-US" sz="2900" dirty="0"/>
          </a:p>
        </p:txBody>
      </p:sp>
      <p:sp>
        <p:nvSpPr>
          <p:cNvPr id="5" name="Text 3"/>
          <p:cNvSpPr/>
          <p:nvPr/>
        </p:nvSpPr>
        <p:spPr>
          <a:xfrm>
            <a:off x="793790" y="2153007"/>
            <a:ext cx="13042821" cy="208359"/>
          </a:xfrm>
          <a:prstGeom prst="rect">
            <a:avLst/>
          </a:prstGeom>
          <a:noFill/>
          <a:ln/>
        </p:spPr>
        <p:txBody>
          <a:bodyPr wrap="none" lIns="0" tIns="0" rIns="0" bIns="0" rtlCol="0" anchor="t"/>
          <a:lstStyle/>
          <a:p>
            <a:pPr algn="l" indent="0" marL="0">
              <a:lnSpc>
                <a:spcPts val="1600"/>
              </a:lnSpc>
              <a:buNone/>
            </a:pPr>
            <a:r>
              <a:rPr lang="en-US" sz="1150" dirty="0">
                <a:solidFill>
                  <a:srgbClr val="4C4C4D"/>
                </a:solidFill>
                <a:latin typeface="Heebo" pitchFamily="34" charset="0"/>
                <a:ea typeface="Heebo" pitchFamily="34" charset="-122"/>
                <a:cs typeface="Heebo" pitchFamily="34" charset="-120"/>
              </a:rPr>
              <a:t>知识不等于能力，能力来自有意识的刻意练习。这个21天挑战计划为你提供一个结构化的实践路径，帮助你将课堂所学转化为真实的职场行为改变。每周有明确的焦点和可交付成果。</a:t>
            </a:r>
            <a:endParaRPr lang="en-US" sz="1150" dirty="0"/>
          </a:p>
        </p:txBody>
      </p:sp>
      <p:sp>
        <p:nvSpPr>
          <p:cNvPr id="6" name="Shape 4"/>
          <p:cNvSpPr/>
          <p:nvPr/>
        </p:nvSpPr>
        <p:spPr>
          <a:xfrm>
            <a:off x="793790" y="4215051"/>
            <a:ext cx="13042821" cy="15240"/>
          </a:xfrm>
          <a:prstGeom prst="roundRect">
            <a:avLst>
              <a:gd name="adj" fmla="val 146512"/>
            </a:avLst>
          </a:prstGeom>
          <a:solidFill>
            <a:srgbClr val="D8D4D4"/>
          </a:solidFill>
          <a:ln/>
        </p:spPr>
      </p:sp>
      <p:sp>
        <p:nvSpPr>
          <p:cNvPr id="7" name="Shape 5"/>
          <p:cNvSpPr/>
          <p:nvPr/>
        </p:nvSpPr>
        <p:spPr>
          <a:xfrm>
            <a:off x="4011811" y="3768626"/>
            <a:ext cx="15240" cy="446484"/>
          </a:xfrm>
          <a:prstGeom prst="roundRect">
            <a:avLst>
              <a:gd name="adj" fmla="val 146512"/>
            </a:avLst>
          </a:prstGeom>
          <a:solidFill>
            <a:srgbClr val="D8D4D4"/>
          </a:solidFill>
          <a:ln/>
        </p:spPr>
      </p:sp>
      <p:sp>
        <p:nvSpPr>
          <p:cNvPr id="8" name="Shape 6"/>
          <p:cNvSpPr/>
          <p:nvPr/>
        </p:nvSpPr>
        <p:spPr>
          <a:xfrm>
            <a:off x="3852029" y="4047589"/>
            <a:ext cx="334923" cy="334923"/>
          </a:xfrm>
          <a:prstGeom prst="roundRect">
            <a:avLst>
              <a:gd name="adj" fmla="val 6667"/>
            </a:avLst>
          </a:prstGeom>
          <a:solidFill>
            <a:srgbClr val="F2EEEE"/>
          </a:solidFill>
          <a:ln/>
        </p:spPr>
      </p:sp>
      <p:sp>
        <p:nvSpPr>
          <p:cNvPr id="9" name="Text 7"/>
          <p:cNvSpPr/>
          <p:nvPr/>
        </p:nvSpPr>
        <p:spPr>
          <a:xfrm>
            <a:off x="3907810" y="4075450"/>
            <a:ext cx="223242" cy="279083"/>
          </a:xfrm>
          <a:prstGeom prst="rect">
            <a:avLst/>
          </a:prstGeom>
          <a:noFill/>
          <a:ln/>
        </p:spPr>
        <p:txBody>
          <a:bodyPr wrap="none" lIns="0" tIns="0" rIns="0" bIns="0" rtlCol="0" anchor="t"/>
          <a:lstStyle/>
          <a:p>
            <a:pPr algn="ctr" indent="0" marL="0">
              <a:lnSpc>
                <a:spcPts val="17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1</a:t>
            </a:r>
            <a:endParaRPr lang="en-US" sz="1750" dirty="0"/>
          </a:p>
        </p:txBody>
      </p:sp>
      <p:sp>
        <p:nvSpPr>
          <p:cNvPr id="10" name="Text 8"/>
          <p:cNvSpPr/>
          <p:nvPr/>
        </p:nvSpPr>
        <p:spPr>
          <a:xfrm>
            <a:off x="2833449" y="2486858"/>
            <a:ext cx="2372320" cy="232529"/>
          </a:xfrm>
          <a:prstGeom prst="rect">
            <a:avLst/>
          </a:prstGeom>
          <a:noFill/>
          <a:ln/>
        </p:spPr>
        <p:txBody>
          <a:bodyPr wrap="none" lIns="0" tIns="0" rIns="0" bIns="0" rtlCol="0" anchor="t"/>
          <a:lstStyle/>
          <a:p>
            <a:pPr algn="ctr" indent="0" marL="0">
              <a:lnSpc>
                <a:spcPts val="1800"/>
              </a:lnSpc>
              <a:buNone/>
            </a:pPr>
            <a:r>
              <a:rPr lang="en-US" sz="1450" dirty="0">
                <a:solidFill>
                  <a:srgbClr val="4C4C4D"/>
                </a:solidFill>
                <a:latin typeface="Crimson Pro Semi Bold" pitchFamily="34" charset="0"/>
                <a:ea typeface="Crimson Pro Semi Bold" pitchFamily="34" charset="-122"/>
                <a:cs typeface="Crimson Pro Semi Bold" pitchFamily="34" charset="-120"/>
              </a:rPr>
              <a:t>Day 1–7：认知建立 Awareness</a:t>
            </a:r>
            <a:endParaRPr lang="en-US" sz="1450" dirty="0"/>
          </a:p>
        </p:txBody>
      </p:sp>
      <p:sp>
        <p:nvSpPr>
          <p:cNvPr id="11" name="Text 9"/>
          <p:cNvSpPr/>
          <p:nvPr/>
        </p:nvSpPr>
        <p:spPr>
          <a:xfrm>
            <a:off x="942618" y="2786301"/>
            <a:ext cx="6153983" cy="833438"/>
          </a:xfrm>
          <a:prstGeom prst="rect">
            <a:avLst/>
          </a:prstGeom>
          <a:noFill/>
          <a:ln/>
        </p:spPr>
        <p:txBody>
          <a:bodyPr wrap="square" lIns="0" tIns="0" rIns="0" bIns="0" rtlCol="0" anchor="t"/>
          <a:lstStyle/>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学习框架</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：深入研读Hofstede六维度，阅读1-2篇跨文化案例。</a:t>
            </a:r>
            <a:endParaRPr lang="en-US" sz="1150" dirty="0"/>
          </a:p>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自我评估</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：完成"文化自我评估"工具，识别自己的文化坐标。</a:t>
            </a:r>
            <a:endParaRPr lang="en-US" sz="1150" dirty="0"/>
          </a:p>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团队扫描</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：列出团队中来自不同文化背景的成员，初步评估文化差异分布。</a:t>
            </a:r>
            <a:endParaRPr lang="en-US" sz="1150" dirty="0"/>
          </a:p>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成果</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：一张你和团队的文化维度对比图。</a:t>
            </a:r>
            <a:endParaRPr lang="en-US" sz="1150" dirty="0"/>
          </a:p>
        </p:txBody>
      </p:sp>
      <p:sp>
        <p:nvSpPr>
          <p:cNvPr id="12" name="Shape 10"/>
          <p:cNvSpPr/>
          <p:nvPr/>
        </p:nvSpPr>
        <p:spPr>
          <a:xfrm>
            <a:off x="7307342" y="4214991"/>
            <a:ext cx="15240" cy="446484"/>
          </a:xfrm>
          <a:prstGeom prst="roundRect">
            <a:avLst>
              <a:gd name="adj" fmla="val 146512"/>
            </a:avLst>
          </a:prstGeom>
          <a:solidFill>
            <a:srgbClr val="D8D4D4"/>
          </a:solidFill>
          <a:ln/>
        </p:spPr>
      </p:sp>
      <p:sp>
        <p:nvSpPr>
          <p:cNvPr id="13" name="Shape 11"/>
          <p:cNvSpPr/>
          <p:nvPr/>
        </p:nvSpPr>
        <p:spPr>
          <a:xfrm>
            <a:off x="7147560" y="4047589"/>
            <a:ext cx="334923" cy="334923"/>
          </a:xfrm>
          <a:prstGeom prst="roundRect">
            <a:avLst>
              <a:gd name="adj" fmla="val 6667"/>
            </a:avLst>
          </a:prstGeom>
          <a:solidFill>
            <a:srgbClr val="F2EEEE"/>
          </a:solidFill>
          <a:ln/>
        </p:spPr>
      </p:sp>
      <p:sp>
        <p:nvSpPr>
          <p:cNvPr id="14" name="Text 12"/>
          <p:cNvSpPr/>
          <p:nvPr/>
        </p:nvSpPr>
        <p:spPr>
          <a:xfrm>
            <a:off x="7203341" y="4075450"/>
            <a:ext cx="223242" cy="279083"/>
          </a:xfrm>
          <a:prstGeom prst="rect">
            <a:avLst/>
          </a:prstGeom>
          <a:noFill/>
          <a:ln/>
        </p:spPr>
        <p:txBody>
          <a:bodyPr wrap="none" lIns="0" tIns="0" rIns="0" bIns="0" rtlCol="0" anchor="t"/>
          <a:lstStyle/>
          <a:p>
            <a:pPr algn="ctr" indent="0" marL="0">
              <a:lnSpc>
                <a:spcPts val="17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2</a:t>
            </a:r>
            <a:endParaRPr lang="en-US" sz="1750" dirty="0"/>
          </a:p>
        </p:txBody>
      </p:sp>
      <p:sp>
        <p:nvSpPr>
          <p:cNvPr id="15" name="Text 13"/>
          <p:cNvSpPr/>
          <p:nvPr/>
        </p:nvSpPr>
        <p:spPr>
          <a:xfrm>
            <a:off x="5901571" y="4810363"/>
            <a:ext cx="2827139" cy="232529"/>
          </a:xfrm>
          <a:prstGeom prst="rect">
            <a:avLst/>
          </a:prstGeom>
          <a:noFill/>
          <a:ln/>
        </p:spPr>
        <p:txBody>
          <a:bodyPr wrap="none" lIns="0" tIns="0" rIns="0" bIns="0" rtlCol="0" anchor="t"/>
          <a:lstStyle/>
          <a:p>
            <a:pPr algn="ctr" indent="0" marL="0">
              <a:lnSpc>
                <a:spcPts val="1800"/>
              </a:lnSpc>
              <a:buNone/>
            </a:pPr>
            <a:r>
              <a:rPr lang="en-US" sz="1450" dirty="0">
                <a:solidFill>
                  <a:srgbClr val="4C4C4D"/>
                </a:solidFill>
                <a:latin typeface="Crimson Pro Semi Bold" pitchFamily="34" charset="0"/>
                <a:ea typeface="Crimson Pro Semi Bold" pitchFamily="34" charset="-122"/>
                <a:cs typeface="Crimson Pro Semi Bold" pitchFamily="34" charset="-120"/>
              </a:rPr>
              <a:t>Day 8–14：深度理解 Understanding</a:t>
            </a:r>
            <a:endParaRPr lang="en-US" sz="1450" dirty="0"/>
          </a:p>
        </p:txBody>
      </p:sp>
      <p:sp>
        <p:nvSpPr>
          <p:cNvPr id="16" name="Text 14"/>
          <p:cNvSpPr/>
          <p:nvPr/>
        </p:nvSpPr>
        <p:spPr>
          <a:xfrm>
            <a:off x="4238149" y="5109805"/>
            <a:ext cx="6153983" cy="1041797"/>
          </a:xfrm>
          <a:prstGeom prst="rect">
            <a:avLst/>
          </a:prstGeom>
          <a:noFill/>
          <a:ln/>
        </p:spPr>
        <p:txBody>
          <a:bodyPr wrap="square" lIns="0" tIns="0" rIns="0" bIns="0" rtlCol="0" anchor="t"/>
          <a:lstStyle/>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一对一深谈</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：选择一位与你文化背景差异最大的团队成员，进行一次30分钟的非正式对话。</a:t>
            </a:r>
            <a:endParaRPr lang="en-US" sz="1150" dirty="0"/>
          </a:p>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好奇而非判断</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：了解他们的成长背景、职场价值观和沟通偏好。</a:t>
            </a:r>
            <a:endParaRPr lang="en-US" sz="1150" dirty="0"/>
          </a:p>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调整实验</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：在与他们的日常互动中，尝试调整一种沟通行为（如降低直接程度、增加关系时间）。</a:t>
            </a:r>
            <a:endParaRPr lang="en-US" sz="1150" dirty="0"/>
          </a:p>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成果</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：对这位同事的文化适应计划草稿。</a:t>
            </a:r>
            <a:endParaRPr lang="en-US" sz="1150" dirty="0"/>
          </a:p>
        </p:txBody>
      </p:sp>
      <p:sp>
        <p:nvSpPr>
          <p:cNvPr id="17" name="Shape 15"/>
          <p:cNvSpPr/>
          <p:nvPr/>
        </p:nvSpPr>
        <p:spPr>
          <a:xfrm>
            <a:off x="10602992" y="3768626"/>
            <a:ext cx="15240" cy="446484"/>
          </a:xfrm>
          <a:prstGeom prst="roundRect">
            <a:avLst>
              <a:gd name="adj" fmla="val 146512"/>
            </a:avLst>
          </a:prstGeom>
          <a:solidFill>
            <a:srgbClr val="D8D4D4"/>
          </a:solidFill>
          <a:ln/>
        </p:spPr>
      </p:sp>
      <p:sp>
        <p:nvSpPr>
          <p:cNvPr id="18" name="Shape 16"/>
          <p:cNvSpPr/>
          <p:nvPr/>
        </p:nvSpPr>
        <p:spPr>
          <a:xfrm>
            <a:off x="10443210" y="4047589"/>
            <a:ext cx="334923" cy="334923"/>
          </a:xfrm>
          <a:prstGeom prst="roundRect">
            <a:avLst>
              <a:gd name="adj" fmla="val 6667"/>
            </a:avLst>
          </a:prstGeom>
          <a:solidFill>
            <a:srgbClr val="F2EEEE"/>
          </a:solidFill>
          <a:ln/>
        </p:spPr>
      </p:sp>
      <p:sp>
        <p:nvSpPr>
          <p:cNvPr id="19" name="Text 17"/>
          <p:cNvSpPr/>
          <p:nvPr/>
        </p:nvSpPr>
        <p:spPr>
          <a:xfrm>
            <a:off x="10498991" y="4075450"/>
            <a:ext cx="223242" cy="279083"/>
          </a:xfrm>
          <a:prstGeom prst="rect">
            <a:avLst/>
          </a:prstGeom>
          <a:noFill/>
          <a:ln/>
        </p:spPr>
        <p:txBody>
          <a:bodyPr wrap="none" lIns="0" tIns="0" rIns="0" bIns="0" rtlCol="0" anchor="t"/>
          <a:lstStyle/>
          <a:p>
            <a:pPr algn="ctr" indent="0" marL="0">
              <a:lnSpc>
                <a:spcPts val="17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3</a:t>
            </a:r>
            <a:endParaRPr lang="en-US" sz="1750" dirty="0"/>
          </a:p>
        </p:txBody>
      </p:sp>
      <p:sp>
        <p:nvSpPr>
          <p:cNvPr id="20" name="Text 18"/>
          <p:cNvSpPr/>
          <p:nvPr/>
        </p:nvSpPr>
        <p:spPr>
          <a:xfrm>
            <a:off x="9306282" y="2486858"/>
            <a:ext cx="2609017" cy="232529"/>
          </a:xfrm>
          <a:prstGeom prst="rect">
            <a:avLst/>
          </a:prstGeom>
          <a:noFill/>
          <a:ln/>
        </p:spPr>
        <p:txBody>
          <a:bodyPr wrap="none" lIns="0" tIns="0" rIns="0" bIns="0" rtlCol="0" anchor="t"/>
          <a:lstStyle/>
          <a:p>
            <a:pPr algn="ctr" indent="0" marL="0">
              <a:lnSpc>
                <a:spcPts val="1800"/>
              </a:lnSpc>
              <a:buNone/>
            </a:pPr>
            <a:r>
              <a:rPr lang="en-US" sz="1450" dirty="0">
                <a:solidFill>
                  <a:srgbClr val="4C4C4D"/>
                </a:solidFill>
                <a:latin typeface="Crimson Pro Semi Bold" pitchFamily="34" charset="0"/>
                <a:ea typeface="Crimson Pro Semi Bold" pitchFamily="34" charset="-122"/>
                <a:cs typeface="Crimson Pro Semi Bold" pitchFamily="34" charset="-120"/>
              </a:rPr>
              <a:t>Day 15–21：应用验证 Application</a:t>
            </a:r>
            <a:endParaRPr lang="en-US" sz="1450" dirty="0"/>
          </a:p>
        </p:txBody>
      </p:sp>
      <p:sp>
        <p:nvSpPr>
          <p:cNvPr id="21" name="Text 19"/>
          <p:cNvSpPr/>
          <p:nvPr/>
        </p:nvSpPr>
        <p:spPr>
          <a:xfrm>
            <a:off x="7533799" y="2786301"/>
            <a:ext cx="6153983" cy="833438"/>
          </a:xfrm>
          <a:prstGeom prst="rect">
            <a:avLst/>
          </a:prstGeom>
          <a:noFill/>
          <a:ln/>
        </p:spPr>
        <p:txBody>
          <a:bodyPr wrap="square" lIns="0" tIns="0" rIns="0" bIns="0" rtlCol="0" anchor="t"/>
          <a:lstStyle/>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跨文化会议</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：主持或参与一次有不同文化背景成员的会议，有意识地应用所学。</a:t>
            </a:r>
            <a:endParaRPr lang="en-US" sz="1150" dirty="0"/>
          </a:p>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实时观察</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：注意沟通模式的变化，记录有效和待改进的时刻。</a:t>
            </a:r>
            <a:endParaRPr lang="en-US" sz="1150" dirty="0"/>
          </a:p>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效果评估</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：用量化或定性的方式评估：误解是否减少？协作质量是否提升？</a:t>
            </a:r>
            <a:endParaRPr lang="en-US" sz="1150" dirty="0"/>
          </a:p>
          <a:p>
            <a:pPr algn="ctr" indent="0" marL="0">
              <a:lnSpc>
                <a:spcPts val="1600"/>
              </a:lnSpc>
              <a:buNone/>
            </a:pPr>
            <a:r>
              <a:rPr lang="en-US" sz="1150" b="1" dirty="0">
                <a:solidFill>
                  <a:srgbClr val="4C4C4D"/>
                </a:solidFill>
                <a:latin typeface="Heebo" pitchFamily="34" charset="0"/>
                <a:ea typeface="Heebo" pitchFamily="34" charset="-122"/>
                <a:cs typeface="Heebo" pitchFamily="34" charset="-120"/>
              </a:rPr>
              <a:t>成果</a:t>
            </a:r>
            <a:pPr algn="ctr" indent="0" marL="0">
              <a:lnSpc>
                <a:spcPts val="1600"/>
              </a:lnSpc>
              <a:buNone/>
            </a:pPr>
            <a:r>
              <a:rPr lang="en-US" sz="1150" dirty="0">
                <a:solidFill>
                  <a:srgbClr val="4C4C4D"/>
                </a:solidFill>
                <a:latin typeface="Heebo" pitchFamily="34" charset="0"/>
                <a:ea typeface="Heebo" pitchFamily="34" charset="-122"/>
                <a:cs typeface="Heebo" pitchFamily="34" charset="-120"/>
              </a:rPr>
              <a:t>：一份个人跨文化成长反思报告。</a:t>
            </a:r>
            <a:endParaRPr lang="en-US" sz="1150" dirty="0"/>
          </a:p>
        </p:txBody>
      </p:sp>
      <p:sp>
        <p:nvSpPr>
          <p:cNvPr id="22" name="Text 20"/>
          <p:cNvSpPr/>
          <p:nvPr/>
        </p:nvSpPr>
        <p:spPr>
          <a:xfrm>
            <a:off x="793790" y="6388656"/>
            <a:ext cx="2256830" cy="232529"/>
          </a:xfrm>
          <a:prstGeom prst="rect">
            <a:avLst/>
          </a:prstGeom>
          <a:noFill/>
          <a:ln/>
        </p:spPr>
        <p:txBody>
          <a:bodyPr wrap="none" lIns="0" tIns="0" rIns="0" bIns="0" rtlCol="0" anchor="t"/>
          <a:lstStyle/>
          <a:p>
            <a:pPr algn="l" indent="0" marL="0">
              <a:lnSpc>
                <a:spcPts val="1800"/>
              </a:lnSpc>
              <a:buNone/>
            </a:pPr>
            <a:r>
              <a:rPr lang="en-US" sz="14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1800"/>
              </a:lnSpc>
              <a:buNone/>
            </a:pPr>
            <a:r>
              <a:rPr lang="en-US" sz="1450" dirty="0">
                <a:solidFill>
                  <a:srgbClr val="152D47"/>
                </a:solidFill>
                <a:latin typeface="Crimson Pro Semi Bold" pitchFamily="34" charset="0"/>
                <a:ea typeface="Crimson Pro Semi Bold" pitchFamily="34" charset="-122"/>
                <a:cs typeface="Crimson Pro Semi Bold" pitchFamily="34" charset="-120"/>
              </a:rPr>
              <a:t> 评估指标 Success Metrics</a:t>
            </a:r>
            <a:endParaRPr lang="en-US" sz="1450" dirty="0"/>
          </a:p>
        </p:txBody>
      </p:sp>
      <p:sp>
        <p:nvSpPr>
          <p:cNvPr id="23" name="Text 21"/>
          <p:cNvSpPr/>
          <p:nvPr/>
        </p:nvSpPr>
        <p:spPr>
          <a:xfrm>
            <a:off x="793790" y="6732746"/>
            <a:ext cx="6339840" cy="703183"/>
          </a:xfrm>
          <a:prstGeom prst="rect">
            <a:avLst/>
          </a:prstGeom>
          <a:noFill/>
          <a:ln/>
        </p:spPr>
        <p:txBody>
          <a:bodyPr wrap="square" lIns="0" tIns="0" rIns="0" bIns="0" rtlCol="0" anchor="t"/>
          <a:lstStyle/>
          <a:p>
            <a:pPr algn="l" marL="342900" indent="-342900">
              <a:lnSpc>
                <a:spcPts val="1600"/>
              </a:lnSpc>
              <a:buSzPct val="100000"/>
              <a:buChar char="•"/>
            </a:pPr>
            <a:r>
              <a:rPr lang="en-US" sz="1150" dirty="0">
                <a:solidFill>
                  <a:srgbClr val="4C4C4D"/>
                </a:solidFill>
                <a:latin typeface="Heebo" pitchFamily="34" charset="0"/>
                <a:ea typeface="Heebo" pitchFamily="34" charset="-122"/>
                <a:cs typeface="Heebo" pitchFamily="34" charset="-120"/>
              </a:rPr>
              <a:t>跨文化沟通的主动性是否提升？</a:t>
            </a:r>
            <a:endParaRPr lang="en-US" sz="1150" dirty="0"/>
          </a:p>
          <a:p>
            <a:pPr algn="l" marL="342900" indent="-342900">
              <a:lnSpc>
                <a:spcPts val="1600"/>
              </a:lnSpc>
              <a:buSzPct val="100000"/>
              <a:buChar char="•"/>
            </a:pPr>
            <a:r>
              <a:rPr lang="en-US" sz="1150" dirty="0">
                <a:solidFill>
                  <a:srgbClr val="4C4C4D"/>
                </a:solidFill>
                <a:latin typeface="Heebo" pitchFamily="34" charset="0"/>
                <a:ea typeface="Heebo" pitchFamily="34" charset="-122"/>
                <a:cs typeface="Heebo" pitchFamily="34" charset="-120"/>
              </a:rPr>
              <a:t>误解和冲突频率是否降低？</a:t>
            </a:r>
            <a:endParaRPr lang="en-US" sz="1150" dirty="0"/>
          </a:p>
          <a:p>
            <a:pPr algn="l" marL="342900" indent="-342900">
              <a:lnSpc>
                <a:spcPts val="1600"/>
              </a:lnSpc>
              <a:buSzPct val="100000"/>
              <a:buChar char="•"/>
            </a:pPr>
            <a:r>
              <a:rPr lang="en-US" sz="1150" dirty="0">
                <a:solidFill>
                  <a:srgbClr val="4C4C4D"/>
                </a:solidFill>
                <a:latin typeface="Heebo" pitchFamily="34" charset="0"/>
                <a:ea typeface="Heebo" pitchFamily="34" charset="-122"/>
                <a:cs typeface="Heebo" pitchFamily="34" charset="-120"/>
              </a:rPr>
              <a:t>跨文化协作的效率和质量是否改善？</a:t>
            </a:r>
            <a:endParaRPr lang="en-US" sz="1150" dirty="0"/>
          </a:p>
        </p:txBody>
      </p:sp>
      <p:sp>
        <p:nvSpPr>
          <p:cNvPr id="24" name="Text 22"/>
          <p:cNvSpPr/>
          <p:nvPr/>
        </p:nvSpPr>
        <p:spPr>
          <a:xfrm>
            <a:off x="7504390" y="6388656"/>
            <a:ext cx="2337078" cy="232529"/>
          </a:xfrm>
          <a:prstGeom prst="rect">
            <a:avLst/>
          </a:prstGeom>
          <a:noFill/>
          <a:ln/>
        </p:spPr>
        <p:txBody>
          <a:bodyPr wrap="none" lIns="0" tIns="0" rIns="0" bIns="0" rtlCol="0" anchor="t"/>
          <a:lstStyle/>
          <a:p>
            <a:pPr algn="l" indent="0" marL="0">
              <a:lnSpc>
                <a:spcPts val="1800"/>
              </a:lnSpc>
              <a:buNone/>
            </a:pPr>
            <a:r>
              <a:rPr lang="en-US" sz="14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1800"/>
              </a:lnSpc>
              <a:buNone/>
            </a:pPr>
            <a:r>
              <a:rPr lang="en-US" sz="1450" dirty="0">
                <a:solidFill>
                  <a:srgbClr val="152D47"/>
                </a:solidFill>
                <a:latin typeface="Crimson Pro Semi Bold" pitchFamily="34" charset="0"/>
                <a:ea typeface="Crimson Pro Semi Bold" pitchFamily="34" charset="-122"/>
                <a:cs typeface="Crimson Pro Semi Bold" pitchFamily="34" charset="-120"/>
              </a:rPr>
              <a:t> 成功标志 Signs of Progress</a:t>
            </a:r>
            <a:endParaRPr lang="en-US" sz="1450" dirty="0"/>
          </a:p>
        </p:txBody>
      </p:sp>
      <p:sp>
        <p:nvSpPr>
          <p:cNvPr id="25" name="Text 23"/>
          <p:cNvSpPr/>
          <p:nvPr/>
        </p:nvSpPr>
        <p:spPr>
          <a:xfrm>
            <a:off x="7504390" y="6732746"/>
            <a:ext cx="6339840" cy="703183"/>
          </a:xfrm>
          <a:prstGeom prst="rect">
            <a:avLst/>
          </a:prstGeom>
          <a:noFill/>
          <a:ln/>
        </p:spPr>
        <p:txBody>
          <a:bodyPr wrap="square" lIns="0" tIns="0" rIns="0" bIns="0" rtlCol="0" anchor="t"/>
          <a:lstStyle/>
          <a:p>
            <a:pPr algn="l" marL="342900" indent="-342900">
              <a:lnSpc>
                <a:spcPts val="1600"/>
              </a:lnSpc>
              <a:buSzPct val="100000"/>
              <a:buChar char="•"/>
            </a:pPr>
            <a:r>
              <a:rPr lang="en-US" sz="1150" dirty="0">
                <a:solidFill>
                  <a:srgbClr val="4C4C4D"/>
                </a:solidFill>
                <a:latin typeface="Heebo" pitchFamily="34" charset="0"/>
                <a:ea typeface="Heebo" pitchFamily="34" charset="-122"/>
                <a:cs typeface="Heebo" pitchFamily="34" charset="-120"/>
              </a:rPr>
              <a:t>能在文化冲突发生时先暂停、再分析</a:t>
            </a:r>
            <a:endParaRPr lang="en-US" sz="1150" dirty="0"/>
          </a:p>
          <a:p>
            <a:pPr algn="l" marL="342900" indent="-342900">
              <a:lnSpc>
                <a:spcPts val="1600"/>
              </a:lnSpc>
              <a:buSzPct val="100000"/>
              <a:buChar char="•"/>
            </a:pPr>
            <a:r>
              <a:rPr lang="en-US" sz="1150" dirty="0">
                <a:solidFill>
                  <a:srgbClr val="4C4C4D"/>
                </a:solidFill>
                <a:latin typeface="Heebo" pitchFamily="34" charset="0"/>
                <a:ea typeface="Heebo" pitchFamily="34" charset="-122"/>
                <a:cs typeface="Heebo" pitchFamily="34" charset="-120"/>
              </a:rPr>
              <a:t>跨文化同事主动表示沟通更顺畅</a:t>
            </a:r>
            <a:endParaRPr lang="en-US" sz="1150" dirty="0"/>
          </a:p>
          <a:p>
            <a:pPr algn="l" marL="342900" indent="-342900">
              <a:lnSpc>
                <a:spcPts val="1600"/>
              </a:lnSpc>
              <a:buSzPct val="100000"/>
              <a:buChar char="•"/>
            </a:pPr>
            <a:r>
              <a:rPr lang="en-US" sz="1150" dirty="0">
                <a:solidFill>
                  <a:srgbClr val="4C4C4D"/>
                </a:solidFill>
                <a:latin typeface="Heebo" pitchFamily="34" charset="0"/>
                <a:ea typeface="Heebo" pitchFamily="34" charset="-122"/>
                <a:cs typeface="Heebo" pitchFamily="34" charset="-120"/>
              </a:rPr>
              <a:t>在不同文化场合中感到更自如、更有把握</a:t>
            </a:r>
            <a:endParaRPr lang="en-US" sz="11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793790" y="678180"/>
            <a:ext cx="1966317" cy="324326"/>
          </a:xfrm>
          <a:prstGeom prst="roundRect">
            <a:avLst>
              <a:gd name="adj" fmla="val 6609"/>
            </a:avLst>
          </a:prstGeom>
          <a:solidFill>
            <a:srgbClr val="CCD7FF"/>
          </a:solidFill>
          <a:ln/>
        </p:spPr>
      </p:sp>
      <p:sp>
        <p:nvSpPr>
          <p:cNvPr id="3" name="Text 1"/>
          <p:cNvSpPr/>
          <p:nvPr/>
        </p:nvSpPr>
        <p:spPr>
          <a:xfrm>
            <a:off x="900946" y="731758"/>
            <a:ext cx="1752005" cy="217170"/>
          </a:xfrm>
          <a:prstGeom prst="rect">
            <a:avLst/>
          </a:prstGeom>
          <a:noFill/>
          <a:ln/>
        </p:spPr>
        <p:txBody>
          <a:bodyPr wrap="none" lIns="0" tIns="0" rIns="0" bIns="0" rtlCol="0" anchor="t"/>
          <a:lstStyle/>
          <a:p>
            <a:pPr algn="l" indent="0" marL="0">
              <a:lnSpc>
                <a:spcPts val="1700"/>
              </a:lnSpc>
              <a:buNone/>
            </a:pPr>
            <a:r>
              <a:rPr lang="en-US" sz="1100" dirty="0">
                <a:solidFill>
                  <a:srgbClr val="4C4C4D"/>
                </a:solidFill>
                <a:latin typeface="Heebo" pitchFamily="34" charset="0"/>
                <a:ea typeface="Heebo" pitchFamily="34" charset="-122"/>
                <a:cs typeface="Heebo" pitchFamily="34" charset="-120"/>
              </a:rPr>
              <a:t>学习周期 LEARNING CYCLE</a:t>
            </a:r>
            <a:endParaRPr lang="en-US" sz="1100" dirty="0"/>
          </a:p>
        </p:txBody>
      </p:sp>
      <p:sp>
        <p:nvSpPr>
          <p:cNvPr id="4" name="Text 2"/>
          <p:cNvSpPr/>
          <p:nvPr/>
        </p:nvSpPr>
        <p:spPr>
          <a:xfrm>
            <a:off x="793790" y="1066800"/>
            <a:ext cx="10845165" cy="1116330"/>
          </a:xfrm>
          <a:prstGeom prst="rect">
            <a:avLst/>
          </a:prstGeom>
          <a:noFill/>
          <a:ln/>
        </p:spPr>
        <p:txBody>
          <a:bodyPr wrap="square" lIns="0" tIns="0" rIns="0" bIns="0" rtlCol="0" anchor="t"/>
          <a:lstStyle/>
          <a:p>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完整学习周期：从意识到有效性</a:t>
            </a:r>
            <a:endParaRPr lang="en-US" sz="3500" dirty="0"/>
          </a:p>
          <a:p>
            <a:pPr algn="l" indent="0" marL="0">
              <a:lnSpc>
                <a:spcPts val="4350"/>
              </a:lnSpc>
              <a:buNone/>
            </a:pPr>
            <a:r>
              <a:rPr lang="en-US" sz="3500" dirty="0">
                <a:solidFill>
                  <a:srgbClr val="2150FE"/>
                </a:solidFill>
                <a:latin typeface="Crimson Pro Semi Bold" pitchFamily="34" charset="0"/>
                <a:ea typeface="Crimson Pro Semi Bold" pitchFamily="34" charset="-122"/>
                <a:cs typeface="Crimson Pro Semi Bold" pitchFamily="34" charset="-120"/>
              </a:rPr>
              <a:t>Complete Learning Cycle: From Awareness to Effectiveness</a:t>
            </a:r>
            <a:endParaRPr lang="en-US" sz="3500" dirty="0"/>
          </a:p>
        </p:txBody>
      </p:sp>
      <p:sp>
        <p:nvSpPr>
          <p:cNvPr id="5" name="Text 3"/>
          <p:cNvSpPr/>
          <p:nvPr/>
        </p:nvSpPr>
        <p:spPr>
          <a:xfrm>
            <a:off x="793790" y="2424232"/>
            <a:ext cx="13042821" cy="542925"/>
          </a:xfrm>
          <a:prstGeom prst="rect">
            <a:avLst/>
          </a:prstGeom>
          <a:noFill/>
          <a:ln/>
        </p:spPr>
        <p:txBody>
          <a:bodyPr wrap="squar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跨文化能力的培养不是一次性的知识输入，而是一个螺旋上升的学习周期。每完成一个周期，你的文化智商（Cultural Intelligence, CQ）就会在更高层次上运作。以下三周结构为你提供系统化的学习节奏。</a:t>
            </a:r>
            <a:endParaRPr lang="en-US" sz="1400" dirty="0"/>
          </a:p>
        </p:txBody>
      </p:sp>
      <p:sp>
        <p:nvSpPr>
          <p:cNvPr id="6" name="Shape 4"/>
          <p:cNvSpPr/>
          <p:nvPr/>
        </p:nvSpPr>
        <p:spPr>
          <a:xfrm>
            <a:off x="793790" y="3148013"/>
            <a:ext cx="4240411" cy="3511748"/>
          </a:xfrm>
          <a:prstGeom prst="roundRect">
            <a:avLst>
              <a:gd name="adj" fmla="val 763"/>
            </a:avLst>
          </a:prstGeom>
          <a:solidFill>
            <a:srgbClr val="F2EEEE"/>
          </a:solidFill>
          <a:ln/>
        </p:spPr>
      </p:sp>
      <p:sp>
        <p:nvSpPr>
          <p:cNvPr id="7" name="Text 5"/>
          <p:cNvSpPr/>
          <p:nvPr/>
        </p:nvSpPr>
        <p:spPr>
          <a:xfrm>
            <a:off x="972383" y="3326606"/>
            <a:ext cx="2232779" cy="278963"/>
          </a:xfrm>
          <a:prstGeom prst="rect">
            <a:avLst/>
          </a:prstGeom>
          <a:noFill/>
          <a:ln/>
        </p:spPr>
        <p:txBody>
          <a:bodyPr wrap="none" lIns="0" tIns="0" rIns="0" bIns="0" rtlCol="0" anchor="t"/>
          <a:lstStyle/>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第1周 Week 1</a:t>
            </a:r>
            <a:endParaRPr lang="en-US" sz="1750" dirty="0"/>
          </a:p>
        </p:txBody>
      </p:sp>
      <p:sp>
        <p:nvSpPr>
          <p:cNvPr id="8" name="Shape 6"/>
          <p:cNvSpPr/>
          <p:nvPr/>
        </p:nvSpPr>
        <p:spPr>
          <a:xfrm>
            <a:off x="972383" y="3786426"/>
            <a:ext cx="1365052" cy="324326"/>
          </a:xfrm>
          <a:prstGeom prst="roundRect">
            <a:avLst>
              <a:gd name="adj" fmla="val 6609"/>
            </a:avLst>
          </a:prstGeom>
          <a:solidFill>
            <a:srgbClr val="CCD7FF"/>
          </a:solidFill>
          <a:ln/>
        </p:spPr>
      </p:sp>
      <p:sp>
        <p:nvSpPr>
          <p:cNvPr id="9" name="Text 7"/>
          <p:cNvSpPr/>
          <p:nvPr/>
        </p:nvSpPr>
        <p:spPr>
          <a:xfrm>
            <a:off x="1079540" y="3840004"/>
            <a:ext cx="1150739" cy="217170"/>
          </a:xfrm>
          <a:prstGeom prst="rect">
            <a:avLst/>
          </a:prstGeom>
          <a:noFill/>
          <a:ln/>
        </p:spPr>
        <p:txBody>
          <a:bodyPr wrap="none" lIns="0" tIns="0" rIns="0" bIns="0" rtlCol="0" anchor="t"/>
          <a:lstStyle/>
          <a:p>
            <a:pPr algn="l" indent="0" marL="0">
              <a:lnSpc>
                <a:spcPts val="1700"/>
              </a:lnSpc>
              <a:buNone/>
            </a:pPr>
            <a:r>
              <a:rPr lang="en-US" sz="1100" dirty="0">
                <a:solidFill>
                  <a:srgbClr val="4C4C4D"/>
                </a:solidFill>
                <a:latin typeface="Heebo" pitchFamily="34" charset="0"/>
                <a:ea typeface="Heebo" pitchFamily="34" charset="-122"/>
                <a:cs typeface="Heebo" pitchFamily="34" charset="-120"/>
              </a:rPr>
              <a:t>意识 AWARENESS</a:t>
            </a:r>
            <a:endParaRPr lang="en-US" sz="1100" dirty="0"/>
          </a:p>
        </p:txBody>
      </p:sp>
      <p:sp>
        <p:nvSpPr>
          <p:cNvPr id="10" name="Text 8"/>
          <p:cNvSpPr/>
          <p:nvPr/>
        </p:nvSpPr>
        <p:spPr>
          <a:xfrm>
            <a:off x="972383" y="4291608"/>
            <a:ext cx="3883223" cy="542925"/>
          </a:xfrm>
          <a:prstGeom prst="rect">
            <a:avLst/>
          </a:prstGeom>
          <a:noFill/>
          <a:ln/>
        </p:spPr>
        <p:txBody>
          <a:bodyPr wrap="squar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任务</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：学习Hofstede框架 + 完成个人文化自我评估</a:t>
            </a:r>
            <a:endParaRPr lang="en-US" sz="1400" dirty="0"/>
          </a:p>
        </p:txBody>
      </p:sp>
      <p:sp>
        <p:nvSpPr>
          <p:cNvPr id="11" name="Text 9"/>
          <p:cNvSpPr/>
          <p:nvPr/>
        </p:nvSpPr>
        <p:spPr>
          <a:xfrm>
            <a:off x="972383" y="4930973"/>
            <a:ext cx="3883223" cy="542925"/>
          </a:xfrm>
          <a:prstGeom prst="rect">
            <a:avLst/>
          </a:prstGeom>
          <a:noFill/>
          <a:ln/>
        </p:spPr>
        <p:txBody>
          <a:bodyPr wrap="squar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核心问题</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：我的文化预设是什么？它如何影响了我的判断？</a:t>
            </a:r>
            <a:endParaRPr lang="en-US" sz="1400" dirty="0"/>
          </a:p>
        </p:txBody>
      </p:sp>
      <p:sp>
        <p:nvSpPr>
          <p:cNvPr id="12" name="Text 10"/>
          <p:cNvSpPr/>
          <p:nvPr/>
        </p:nvSpPr>
        <p:spPr>
          <a:xfrm>
            <a:off x="972383" y="5570339"/>
            <a:ext cx="3883223"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成果</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：文化自我认知地图，识别个人文化盲点</a:t>
            </a:r>
            <a:endParaRPr lang="en-US" sz="1400" dirty="0"/>
          </a:p>
        </p:txBody>
      </p:sp>
      <p:sp>
        <p:nvSpPr>
          <p:cNvPr id="13" name="Text 11"/>
          <p:cNvSpPr/>
          <p:nvPr/>
        </p:nvSpPr>
        <p:spPr>
          <a:xfrm>
            <a:off x="972383" y="5938242"/>
            <a:ext cx="3883223" cy="542925"/>
          </a:xfrm>
          <a:prstGeom prst="rect">
            <a:avLst/>
          </a:prstGeom>
          <a:noFill/>
          <a:ln/>
        </p:spPr>
        <p:txBody>
          <a:bodyPr wrap="squar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行动</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：完成自评表格，与1-2位信任的同事分享并讨论</a:t>
            </a:r>
            <a:endParaRPr lang="en-US" sz="1400" dirty="0"/>
          </a:p>
        </p:txBody>
      </p:sp>
      <p:sp>
        <p:nvSpPr>
          <p:cNvPr id="14" name="Shape 12"/>
          <p:cNvSpPr/>
          <p:nvPr/>
        </p:nvSpPr>
        <p:spPr>
          <a:xfrm>
            <a:off x="5194935" y="3148013"/>
            <a:ext cx="4240411" cy="3511748"/>
          </a:xfrm>
          <a:prstGeom prst="roundRect">
            <a:avLst>
              <a:gd name="adj" fmla="val 763"/>
            </a:avLst>
          </a:prstGeom>
          <a:solidFill>
            <a:srgbClr val="F2EEEE"/>
          </a:solidFill>
          <a:ln/>
        </p:spPr>
      </p:sp>
      <p:sp>
        <p:nvSpPr>
          <p:cNvPr id="15" name="Text 13"/>
          <p:cNvSpPr/>
          <p:nvPr/>
        </p:nvSpPr>
        <p:spPr>
          <a:xfrm>
            <a:off x="5373529" y="3326606"/>
            <a:ext cx="2232779" cy="278963"/>
          </a:xfrm>
          <a:prstGeom prst="rect">
            <a:avLst/>
          </a:prstGeom>
          <a:noFill/>
          <a:ln/>
        </p:spPr>
        <p:txBody>
          <a:bodyPr wrap="none" lIns="0" tIns="0" rIns="0" bIns="0" rtlCol="0" anchor="t"/>
          <a:lstStyle/>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第2周 Week 2</a:t>
            </a:r>
            <a:endParaRPr lang="en-US" sz="1750" dirty="0"/>
          </a:p>
        </p:txBody>
      </p:sp>
      <p:sp>
        <p:nvSpPr>
          <p:cNvPr id="16" name="Shape 14"/>
          <p:cNvSpPr/>
          <p:nvPr/>
        </p:nvSpPr>
        <p:spPr>
          <a:xfrm>
            <a:off x="5373529" y="3786426"/>
            <a:ext cx="1682234" cy="324326"/>
          </a:xfrm>
          <a:prstGeom prst="roundRect">
            <a:avLst>
              <a:gd name="adj" fmla="val 6609"/>
            </a:avLst>
          </a:prstGeom>
          <a:solidFill>
            <a:srgbClr val="CCD7FF"/>
          </a:solidFill>
          <a:ln/>
        </p:spPr>
      </p:sp>
      <p:sp>
        <p:nvSpPr>
          <p:cNvPr id="17" name="Text 15"/>
          <p:cNvSpPr/>
          <p:nvPr/>
        </p:nvSpPr>
        <p:spPr>
          <a:xfrm>
            <a:off x="5480685" y="3840004"/>
            <a:ext cx="1467922" cy="217170"/>
          </a:xfrm>
          <a:prstGeom prst="rect">
            <a:avLst/>
          </a:prstGeom>
          <a:noFill/>
          <a:ln/>
        </p:spPr>
        <p:txBody>
          <a:bodyPr wrap="none" lIns="0" tIns="0" rIns="0" bIns="0" rtlCol="0" anchor="t"/>
          <a:lstStyle/>
          <a:p>
            <a:pPr algn="l" indent="0" marL="0">
              <a:lnSpc>
                <a:spcPts val="1700"/>
              </a:lnSpc>
              <a:buNone/>
            </a:pPr>
            <a:r>
              <a:rPr lang="en-US" sz="1100" dirty="0">
                <a:solidFill>
                  <a:srgbClr val="4C4C4D"/>
                </a:solidFill>
                <a:latin typeface="Heebo" pitchFamily="34" charset="0"/>
                <a:ea typeface="Heebo" pitchFamily="34" charset="-122"/>
                <a:cs typeface="Heebo" pitchFamily="34" charset="-120"/>
              </a:rPr>
              <a:t>理解 UNDERSTANDING</a:t>
            </a:r>
            <a:endParaRPr lang="en-US" sz="1100" dirty="0"/>
          </a:p>
        </p:txBody>
      </p:sp>
      <p:sp>
        <p:nvSpPr>
          <p:cNvPr id="18" name="Text 16"/>
          <p:cNvSpPr/>
          <p:nvPr/>
        </p:nvSpPr>
        <p:spPr>
          <a:xfrm>
            <a:off x="5373529" y="4291608"/>
            <a:ext cx="3883223"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任务</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：主动理解团队中的文化差异</a:t>
            </a:r>
            <a:endParaRPr lang="en-US" sz="1400" dirty="0"/>
          </a:p>
        </p:txBody>
      </p:sp>
      <p:sp>
        <p:nvSpPr>
          <p:cNvPr id="19" name="Text 17"/>
          <p:cNvSpPr/>
          <p:nvPr/>
        </p:nvSpPr>
        <p:spPr>
          <a:xfrm>
            <a:off x="5373529" y="4659511"/>
            <a:ext cx="3883223" cy="542925"/>
          </a:xfrm>
          <a:prstGeom prst="rect">
            <a:avLst/>
          </a:prstGeom>
          <a:noFill/>
          <a:ln/>
        </p:spPr>
        <p:txBody>
          <a:bodyPr wrap="squar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核心问题</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：对方的行为背后有什么文化逻辑？我是否真正理解而非评判？</a:t>
            </a:r>
            <a:endParaRPr lang="en-US" sz="1400" dirty="0"/>
          </a:p>
        </p:txBody>
      </p:sp>
      <p:sp>
        <p:nvSpPr>
          <p:cNvPr id="20" name="Text 18"/>
          <p:cNvSpPr/>
          <p:nvPr/>
        </p:nvSpPr>
        <p:spPr>
          <a:xfrm>
            <a:off x="5373529" y="5298877"/>
            <a:ext cx="3883223"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成果</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：对至少一位跨文化同事的深度理解档案</a:t>
            </a:r>
            <a:endParaRPr lang="en-US" sz="1400" dirty="0"/>
          </a:p>
        </p:txBody>
      </p:sp>
      <p:sp>
        <p:nvSpPr>
          <p:cNvPr id="21" name="Text 19"/>
          <p:cNvSpPr/>
          <p:nvPr/>
        </p:nvSpPr>
        <p:spPr>
          <a:xfrm>
            <a:off x="5373529" y="5666780"/>
            <a:ext cx="3883223"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行动</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：一对一深谈，运用"跨文化适应框架"工具</a:t>
            </a:r>
            <a:endParaRPr lang="en-US" sz="1400" dirty="0"/>
          </a:p>
        </p:txBody>
      </p:sp>
      <p:sp>
        <p:nvSpPr>
          <p:cNvPr id="22" name="Shape 20"/>
          <p:cNvSpPr/>
          <p:nvPr/>
        </p:nvSpPr>
        <p:spPr>
          <a:xfrm>
            <a:off x="9596080" y="3148013"/>
            <a:ext cx="4240411" cy="3511748"/>
          </a:xfrm>
          <a:prstGeom prst="roundRect">
            <a:avLst>
              <a:gd name="adj" fmla="val 763"/>
            </a:avLst>
          </a:prstGeom>
          <a:solidFill>
            <a:srgbClr val="F2EEEE"/>
          </a:solidFill>
          <a:ln/>
        </p:spPr>
      </p:sp>
      <p:sp>
        <p:nvSpPr>
          <p:cNvPr id="23" name="Text 21"/>
          <p:cNvSpPr/>
          <p:nvPr/>
        </p:nvSpPr>
        <p:spPr>
          <a:xfrm>
            <a:off x="9774674" y="3326606"/>
            <a:ext cx="2232779" cy="278963"/>
          </a:xfrm>
          <a:prstGeom prst="rect">
            <a:avLst/>
          </a:prstGeom>
          <a:noFill/>
          <a:ln/>
        </p:spPr>
        <p:txBody>
          <a:bodyPr wrap="none" lIns="0" tIns="0" rIns="0" bIns="0" rtlCol="0" anchor="t"/>
          <a:lstStyle/>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第3周 Week 3</a:t>
            </a:r>
            <a:endParaRPr lang="en-US" sz="1750" dirty="0"/>
          </a:p>
        </p:txBody>
      </p:sp>
      <p:sp>
        <p:nvSpPr>
          <p:cNvPr id="24" name="Shape 22"/>
          <p:cNvSpPr/>
          <p:nvPr/>
        </p:nvSpPr>
        <p:spPr>
          <a:xfrm>
            <a:off x="9774674" y="3786426"/>
            <a:ext cx="1739027" cy="324326"/>
          </a:xfrm>
          <a:prstGeom prst="roundRect">
            <a:avLst>
              <a:gd name="adj" fmla="val 6609"/>
            </a:avLst>
          </a:prstGeom>
          <a:solidFill>
            <a:srgbClr val="CCD7FF"/>
          </a:solidFill>
          <a:ln/>
        </p:spPr>
      </p:sp>
      <p:sp>
        <p:nvSpPr>
          <p:cNvPr id="25" name="Text 23"/>
          <p:cNvSpPr/>
          <p:nvPr/>
        </p:nvSpPr>
        <p:spPr>
          <a:xfrm>
            <a:off x="9881830" y="3840004"/>
            <a:ext cx="1524714" cy="217170"/>
          </a:xfrm>
          <a:prstGeom prst="rect">
            <a:avLst/>
          </a:prstGeom>
          <a:noFill/>
          <a:ln/>
        </p:spPr>
        <p:txBody>
          <a:bodyPr wrap="none" lIns="0" tIns="0" rIns="0" bIns="0" rtlCol="0" anchor="t"/>
          <a:lstStyle/>
          <a:p>
            <a:pPr algn="l" indent="0" marL="0">
              <a:lnSpc>
                <a:spcPts val="1700"/>
              </a:lnSpc>
              <a:buNone/>
            </a:pPr>
            <a:r>
              <a:rPr lang="en-US" sz="1100" dirty="0">
                <a:solidFill>
                  <a:srgbClr val="4C4C4D"/>
                </a:solidFill>
                <a:latin typeface="Heebo" pitchFamily="34" charset="0"/>
                <a:ea typeface="Heebo" pitchFamily="34" charset="-122"/>
                <a:cs typeface="Heebo" pitchFamily="34" charset="-120"/>
              </a:rPr>
              <a:t>有效性 EFFECTIVENESS</a:t>
            </a:r>
            <a:endParaRPr lang="en-US" sz="1100" dirty="0"/>
          </a:p>
        </p:txBody>
      </p:sp>
      <p:sp>
        <p:nvSpPr>
          <p:cNvPr id="26" name="Text 24"/>
          <p:cNvSpPr/>
          <p:nvPr/>
        </p:nvSpPr>
        <p:spPr>
          <a:xfrm>
            <a:off x="9774674" y="4291608"/>
            <a:ext cx="3883223"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任务</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：在真实场景中应用和调适</a:t>
            </a:r>
            <a:endParaRPr lang="en-US" sz="1400" dirty="0"/>
          </a:p>
        </p:txBody>
      </p:sp>
      <p:sp>
        <p:nvSpPr>
          <p:cNvPr id="27" name="Text 25"/>
          <p:cNvSpPr/>
          <p:nvPr/>
        </p:nvSpPr>
        <p:spPr>
          <a:xfrm>
            <a:off x="9774674" y="4659511"/>
            <a:ext cx="3883223" cy="542925"/>
          </a:xfrm>
          <a:prstGeom prst="rect">
            <a:avLst/>
          </a:prstGeom>
          <a:noFill/>
          <a:ln/>
        </p:spPr>
        <p:txBody>
          <a:bodyPr wrap="squar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核心问题</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：我的调整是否产生了积极效果？对方感受到了什么变化？</a:t>
            </a:r>
            <a:endParaRPr lang="en-US" sz="1400" dirty="0"/>
          </a:p>
        </p:txBody>
      </p:sp>
      <p:sp>
        <p:nvSpPr>
          <p:cNvPr id="28" name="Text 26"/>
          <p:cNvSpPr/>
          <p:nvPr/>
        </p:nvSpPr>
        <p:spPr>
          <a:xfrm>
            <a:off x="9774674" y="5298877"/>
            <a:ext cx="3883223"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成果</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：可测量的跨文化协作改善证据</a:t>
            </a:r>
            <a:endParaRPr lang="en-US" sz="1400" dirty="0"/>
          </a:p>
        </p:txBody>
      </p:sp>
      <p:sp>
        <p:nvSpPr>
          <p:cNvPr id="29" name="Text 27"/>
          <p:cNvSpPr/>
          <p:nvPr/>
        </p:nvSpPr>
        <p:spPr>
          <a:xfrm>
            <a:off x="9774674" y="5666780"/>
            <a:ext cx="3883223" cy="542925"/>
          </a:xfrm>
          <a:prstGeom prst="rect">
            <a:avLst/>
          </a:prstGeom>
          <a:noFill/>
          <a:ln/>
        </p:spPr>
        <p:txBody>
          <a:bodyPr wrap="squar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行动</a:t>
            </a:r>
            <a:pPr algn="l" indent="0" marL="0">
              <a:lnSpc>
                <a:spcPts val="2100"/>
              </a:lnSpc>
              <a:buNone/>
            </a:pPr>
            <a:r>
              <a:rPr lang="en-US" sz="1400" dirty="0">
                <a:solidFill>
                  <a:srgbClr val="4C4C4D"/>
                </a:solidFill>
                <a:latin typeface="Heebo" pitchFamily="34" charset="0"/>
                <a:ea typeface="Heebo" pitchFamily="34" charset="-122"/>
                <a:cs typeface="Heebo" pitchFamily="34" charset="-120"/>
              </a:rPr>
              <a:t>：主动寻求跨文化同事的反馈，记录改善案例</a:t>
            </a:r>
            <a:endParaRPr lang="en-US" sz="1400" dirty="0"/>
          </a:p>
        </p:txBody>
      </p:sp>
      <p:sp>
        <p:nvSpPr>
          <p:cNvPr id="30" name="Shape 28"/>
          <p:cNvSpPr/>
          <p:nvPr/>
        </p:nvSpPr>
        <p:spPr>
          <a:xfrm>
            <a:off x="793790" y="6840617"/>
            <a:ext cx="13042821" cy="710803"/>
          </a:xfrm>
          <a:prstGeom prst="roundRect">
            <a:avLst>
              <a:gd name="adj" fmla="val 3770"/>
            </a:avLst>
          </a:prstGeom>
          <a:solidFill>
            <a:srgbClr val="B6D6FC"/>
          </a:solidFill>
          <a:ln/>
        </p:spPr>
      </p:sp>
      <p:pic>
        <p:nvPicPr>
          <p:cNvPr id="31" name="Image 0" descr="preencoded.png">    </p:cNvPr>
          <p:cNvPicPr>
            <a:picLocks noChangeAspect="1"/>
          </p:cNvPicPr>
          <p:nvPr/>
        </p:nvPicPr>
        <p:blipFill>
          <a:blip r:embed="rId1"/>
          <a:stretch>
            <a:fillRect/>
          </a:stretch>
        </p:blipFill>
        <p:spPr>
          <a:xfrm>
            <a:off x="972383" y="7098030"/>
            <a:ext cx="223242" cy="178594"/>
          </a:xfrm>
          <a:prstGeom prst="rect">
            <a:avLst/>
          </a:prstGeom>
        </p:spPr>
      </p:pic>
      <p:sp>
        <p:nvSpPr>
          <p:cNvPr id="32" name="Text 29"/>
          <p:cNvSpPr/>
          <p:nvPr/>
        </p:nvSpPr>
        <p:spPr>
          <a:xfrm>
            <a:off x="1374219" y="7046000"/>
            <a:ext cx="12283797" cy="271463"/>
          </a:xfrm>
          <a:prstGeom prst="rect">
            <a:avLst/>
          </a:prstGeom>
          <a:noFill/>
          <a:ln/>
        </p:spPr>
        <p:txBody>
          <a:bodyPr wrap="none" lIns="0" tIns="0" rIns="0" bIns="0" rtlCol="0" anchor="t"/>
          <a:lstStyle/>
          <a:p>
            <a:pPr algn="l" indent="0" marL="0">
              <a:lnSpc>
                <a:spcPts val="2100"/>
              </a:lnSpc>
              <a:buNone/>
            </a:pPr>
            <a:r>
              <a:rPr lang="en-US" sz="1400" dirty="0">
                <a:solidFill>
                  <a:srgbClr val="000000"/>
                </a:solidFill>
                <a:latin typeface="Heebo" pitchFamily="34" charset="0"/>
                <a:ea typeface="Heebo" pitchFamily="34" charset="-122"/>
                <a:cs typeface="Heebo" pitchFamily="34" charset="-120"/>
              </a:rPr>
              <a:t>🔄</a:t>
            </a:r>
            <a:pPr algn="l" indent="0" marL="0">
              <a:lnSpc>
                <a:spcPts val="2100"/>
              </a:lnSpc>
              <a:buNone/>
            </a:pPr>
            <a:r>
              <a:rPr lang="en-US" sz="1400" dirty="0">
                <a:solidFill>
                  <a:srgbClr val="000000"/>
                </a:solidFill>
                <a:latin typeface="Heebo" pitchFamily="34" charset="0"/>
                <a:ea typeface="Heebo" pitchFamily="34" charset="-122"/>
                <a:cs typeface="Heebo" pitchFamily="34" charset="-120"/>
              </a:rPr>
              <a:t> </a:t>
            </a:r>
            <a:pPr algn="l" indent="0" marL="0">
              <a:lnSpc>
                <a:spcPts val="2100"/>
              </a:lnSpc>
              <a:buNone/>
            </a:pPr>
            <a:r>
              <a:rPr lang="en-US" sz="1400" b="1" dirty="0">
                <a:solidFill>
                  <a:srgbClr val="000000"/>
                </a:solidFill>
                <a:latin typeface="Heebo" pitchFamily="34" charset="0"/>
                <a:ea typeface="Heebo" pitchFamily="34" charset="-122"/>
                <a:cs typeface="Heebo" pitchFamily="34" charset="-120"/>
              </a:rPr>
              <a:t>周期性成长</a:t>
            </a:r>
            <a:pPr algn="l" indent="0" marL="0">
              <a:lnSpc>
                <a:spcPts val="2100"/>
              </a:lnSpc>
              <a:buNone/>
            </a:pPr>
            <a:r>
              <a:rPr lang="en-US" sz="1400" dirty="0">
                <a:solidFill>
                  <a:srgbClr val="000000"/>
                </a:solidFill>
                <a:latin typeface="Heebo" pitchFamily="34" charset="0"/>
                <a:ea typeface="Heebo" pitchFamily="34" charset="-122"/>
                <a:cs typeface="Heebo" pitchFamily="34" charset="-120"/>
              </a:rPr>
              <a:t>：完成一轮后，以更高难度重启——选择一个更陌生的文化背景，挑战更复杂的跨文化协作场景。文化智商没有上限，持续练习是唯一路径。</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793790" y="848439"/>
            <a:ext cx="1564005" cy="300990"/>
          </a:xfrm>
          <a:prstGeom prst="roundRect">
            <a:avLst>
              <a:gd name="adj" fmla="val 6726"/>
            </a:avLst>
          </a:prstGeom>
          <a:solidFill>
            <a:srgbClr val="CCD7FF"/>
          </a:solidFill>
          <a:ln/>
        </p:spPr>
      </p:sp>
      <p:sp>
        <p:nvSpPr>
          <p:cNvPr id="3" name="Text 1"/>
          <p:cNvSpPr/>
          <p:nvPr/>
        </p:nvSpPr>
        <p:spPr>
          <a:xfrm>
            <a:off x="894993" y="899041"/>
            <a:ext cx="1361599" cy="199787"/>
          </a:xfrm>
          <a:prstGeom prst="rect">
            <a:avLst/>
          </a:prstGeom>
          <a:noFill/>
          <a:ln/>
        </p:spPr>
        <p:txBody>
          <a:bodyPr wrap="none" lIns="0" tIns="0" rIns="0" bIns="0" rtlCol="0" anchor="t"/>
          <a:lstStyle/>
          <a:p>
            <a:pPr algn="l" indent="0" marL="0">
              <a:lnSpc>
                <a:spcPts val="1550"/>
              </a:lnSpc>
              <a:buNone/>
            </a:pPr>
            <a:r>
              <a:rPr lang="en-US" sz="1050" dirty="0">
                <a:solidFill>
                  <a:srgbClr val="4C4C4D"/>
                </a:solidFill>
                <a:latin typeface="Heebo" pitchFamily="34" charset="0"/>
                <a:ea typeface="Heebo" pitchFamily="34" charset="-122"/>
                <a:cs typeface="Heebo" pitchFamily="34" charset="-120"/>
              </a:rPr>
              <a:t>4周计划 4-WEEK PLAN</a:t>
            </a:r>
            <a:endParaRPr lang="en-US" sz="1050" dirty="0"/>
          </a:p>
        </p:txBody>
      </p:sp>
      <p:sp>
        <p:nvSpPr>
          <p:cNvPr id="4" name="Text 2"/>
          <p:cNvSpPr/>
          <p:nvPr/>
        </p:nvSpPr>
        <p:spPr>
          <a:xfrm>
            <a:off x="793790" y="1206698"/>
            <a:ext cx="5102066" cy="1054179"/>
          </a:xfrm>
          <a:prstGeom prst="rect">
            <a:avLst/>
          </a:prstGeom>
          <a:noFill/>
          <a:ln/>
        </p:spPr>
        <p:txBody>
          <a:bodyPr wrap="square" lIns="0" tIns="0" rIns="0" bIns="0" rtlCol="0" anchor="t"/>
          <a:lstStyle/>
          <a:p>
            <a:pPr algn="l" indent="0" marL="0">
              <a:lnSpc>
                <a:spcPts val="4150"/>
              </a:lnSpc>
              <a:buNone/>
            </a:pPr>
            <a:r>
              <a:rPr lang="en-US" sz="3300" dirty="0">
                <a:solidFill>
                  <a:srgbClr val="152D47"/>
                </a:solidFill>
                <a:latin typeface="Crimson Pro Semi Bold" pitchFamily="34" charset="0"/>
                <a:ea typeface="Crimson Pro Semi Bold" pitchFamily="34" charset="-122"/>
                <a:cs typeface="Crimson Pro Semi Bold" pitchFamily="34" charset="-120"/>
              </a:rPr>
              <a:t>4周学习行动计划</a:t>
            </a:r>
            <a:endParaRPr lang="en-US" sz="3300" dirty="0"/>
          </a:p>
          <a:p>
            <a:pPr algn="l" indent="0" marL="0">
              <a:lnSpc>
                <a:spcPts val="4150"/>
              </a:lnSpc>
              <a:buNone/>
            </a:pPr>
            <a:r>
              <a:rPr lang="en-US" sz="3300" dirty="0">
                <a:solidFill>
                  <a:srgbClr val="2150FE"/>
                </a:solidFill>
                <a:latin typeface="Crimson Pro Semi Bold" pitchFamily="34" charset="0"/>
                <a:ea typeface="Crimson Pro Semi Bold" pitchFamily="34" charset="-122"/>
                <a:cs typeface="Crimson Pro Semi Bold" pitchFamily="34" charset="-120"/>
              </a:rPr>
              <a:t>4-Week Learning Action Plan</a:t>
            </a:r>
            <a:endParaRPr lang="en-US" sz="3300" dirty="0"/>
          </a:p>
        </p:txBody>
      </p:sp>
      <p:sp>
        <p:nvSpPr>
          <p:cNvPr id="5" name="Text 3"/>
          <p:cNvSpPr/>
          <p:nvPr/>
        </p:nvSpPr>
        <p:spPr>
          <a:xfrm>
            <a:off x="793790" y="2475905"/>
            <a:ext cx="13042821" cy="249674"/>
          </a:xfrm>
          <a:prstGeom prst="rect">
            <a:avLst/>
          </a:prstGeom>
          <a:noFill/>
          <a:ln/>
        </p:spPr>
        <p:txBody>
          <a:bodyPr wrap="none" lIns="0" tIns="0" rIns="0" bIns="0" rtlCol="0" anchor="t"/>
          <a:lstStyle/>
          <a:p>
            <a:pPr algn="l" indent="0" marL="0">
              <a:lnSpc>
                <a:spcPts val="1950"/>
              </a:lnSpc>
              <a:buNone/>
            </a:pPr>
            <a:r>
              <a:rPr lang="en-US" sz="1300" b="1" dirty="0">
                <a:solidFill>
                  <a:srgbClr val="4C4C4D"/>
                </a:solidFill>
                <a:latin typeface="Heebo" pitchFamily="34" charset="0"/>
                <a:ea typeface="Heebo" pitchFamily="34" charset="-122"/>
                <a:cs typeface="Heebo" pitchFamily="34" charset="-120"/>
              </a:rPr>
              <a:t>总目标</a:t>
            </a:r>
            <a:pPr algn="l" indent="0" marL="0">
              <a:lnSpc>
                <a:spcPts val="1950"/>
              </a:lnSpc>
              <a:buNone/>
            </a:pPr>
            <a:r>
              <a:rPr lang="en-US" sz="1300" dirty="0">
                <a:solidFill>
                  <a:srgbClr val="4C4C4D"/>
                </a:solidFill>
                <a:latin typeface="Heebo" pitchFamily="34" charset="0"/>
                <a:ea typeface="Heebo" pitchFamily="34" charset="-122"/>
                <a:cs typeface="Heebo" pitchFamily="34" charset="-120"/>
              </a:rPr>
              <a:t>：识别文化差异对沟通的影响，并在4周内实际调整至少一个沟通习惯，产生可观察的行为改变。这不是理论学习，而是在真实职场中的行为实验。</a:t>
            </a:r>
            <a:endParaRPr lang="en-US" sz="1300" dirty="0"/>
          </a:p>
        </p:txBody>
      </p:sp>
      <p:sp>
        <p:nvSpPr>
          <p:cNvPr id="6" name="Shape 4"/>
          <p:cNvSpPr/>
          <p:nvPr/>
        </p:nvSpPr>
        <p:spPr>
          <a:xfrm>
            <a:off x="793790" y="3139797"/>
            <a:ext cx="6449735" cy="2047280"/>
          </a:xfrm>
          <a:prstGeom prst="roundRect">
            <a:avLst>
              <a:gd name="adj" fmla="val 5360"/>
            </a:avLst>
          </a:prstGeom>
          <a:solidFill>
            <a:srgbClr val="FFFFFF"/>
          </a:solidFill>
          <a:ln/>
        </p:spPr>
      </p:sp>
      <p:sp>
        <p:nvSpPr>
          <p:cNvPr id="7" name="Shape 5"/>
          <p:cNvSpPr/>
          <p:nvPr/>
        </p:nvSpPr>
        <p:spPr>
          <a:xfrm>
            <a:off x="793790" y="3116937"/>
            <a:ext cx="6449735" cy="91440"/>
          </a:xfrm>
          <a:prstGeom prst="roundRect">
            <a:avLst>
              <a:gd name="adj" fmla="val 27674"/>
            </a:avLst>
          </a:prstGeom>
          <a:solidFill>
            <a:srgbClr val="2150FE"/>
          </a:solidFill>
          <a:ln/>
        </p:spPr>
      </p:sp>
      <p:sp>
        <p:nvSpPr>
          <p:cNvPr id="8" name="Shape 6"/>
          <p:cNvSpPr/>
          <p:nvPr/>
        </p:nvSpPr>
        <p:spPr>
          <a:xfrm>
            <a:off x="3765590" y="2886789"/>
            <a:ext cx="506016" cy="506016"/>
          </a:xfrm>
          <a:prstGeom prst="roundRect">
            <a:avLst>
              <a:gd name="adj" fmla="val 180706"/>
            </a:avLst>
          </a:prstGeom>
          <a:solidFill>
            <a:srgbClr val="2150FE"/>
          </a:solidFill>
          <a:ln/>
        </p:spPr>
      </p:sp>
      <p:sp>
        <p:nvSpPr>
          <p:cNvPr id="9" name="Text 7"/>
          <p:cNvSpPr/>
          <p:nvPr/>
        </p:nvSpPr>
        <p:spPr>
          <a:xfrm>
            <a:off x="3917394" y="3013234"/>
            <a:ext cx="202406" cy="253008"/>
          </a:xfrm>
          <a:prstGeom prst="rect">
            <a:avLst/>
          </a:prstGeom>
          <a:noFill/>
          <a:ln/>
        </p:spPr>
        <p:txBody>
          <a:bodyPr wrap="none" lIns="0" tIns="0" rIns="0" bIns="0" rtlCol="0" anchor="t"/>
          <a:lstStyle/>
          <a:p>
            <a:pPr algn="l" indent="0" marL="0">
              <a:lnSpc>
                <a:spcPts val="2350"/>
              </a:lnSpc>
              <a:buNone/>
            </a:pPr>
            <a:r>
              <a:rPr lang="en-US" sz="1550" dirty="0">
                <a:solidFill>
                  <a:srgbClr val="FFFFFF"/>
                </a:solidFill>
                <a:latin typeface="Crimson Pro Semi Bold" pitchFamily="34" charset="0"/>
                <a:ea typeface="Crimson Pro Semi Bold" pitchFamily="34" charset="-122"/>
                <a:cs typeface="Crimson Pro Semi Bold" pitchFamily="34" charset="-120"/>
              </a:rPr>
              <a:t>1</a:t>
            </a:r>
            <a:endParaRPr lang="en-US" sz="1550" dirty="0"/>
          </a:p>
        </p:txBody>
      </p:sp>
      <p:sp>
        <p:nvSpPr>
          <p:cNvPr id="10" name="Text 8"/>
          <p:cNvSpPr/>
          <p:nvPr/>
        </p:nvSpPr>
        <p:spPr>
          <a:xfrm>
            <a:off x="985242" y="3561517"/>
            <a:ext cx="2108716" cy="263485"/>
          </a:xfrm>
          <a:prstGeom prst="rect">
            <a:avLst/>
          </a:prstGeom>
          <a:noFill/>
          <a:ln/>
        </p:spPr>
        <p:txBody>
          <a:bodyPr wrap="none" lIns="0" tIns="0" rIns="0" bIns="0" rtlCol="0" anchor="t"/>
          <a:lstStyle/>
          <a:p>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第1周：文化维度学习</a:t>
            </a:r>
            <a:endParaRPr lang="en-US" sz="1650" dirty="0"/>
          </a:p>
        </p:txBody>
      </p:sp>
      <p:sp>
        <p:nvSpPr>
          <p:cNvPr id="11" name="Text 9"/>
          <p:cNvSpPr/>
          <p:nvPr/>
        </p:nvSpPr>
        <p:spPr>
          <a:xfrm>
            <a:off x="985242" y="3910965"/>
            <a:ext cx="6066830" cy="749022"/>
          </a:xfrm>
          <a:prstGeom prst="rect">
            <a:avLst/>
          </a:prstGeom>
          <a:noFill/>
          <a:ln/>
        </p:spPr>
        <p:txBody>
          <a:bodyPr wrap="square" lIns="0" tIns="0" rIns="0" bIns="0" rtlCol="0" anchor="t"/>
          <a:lstStyle/>
          <a:p>
            <a:pPr algn="l" indent="0" marL="0">
              <a:lnSpc>
                <a:spcPts val="1950"/>
              </a:lnSpc>
              <a:buNone/>
            </a:pPr>
            <a:r>
              <a:rPr lang="en-US" sz="1300" b="1" dirty="0">
                <a:solidFill>
                  <a:srgbClr val="4C4C4D"/>
                </a:solidFill>
                <a:latin typeface="Heebo" pitchFamily="34" charset="0"/>
                <a:ea typeface="Heebo" pitchFamily="34" charset="-122"/>
                <a:cs typeface="Heebo" pitchFamily="34" charset="-120"/>
              </a:rPr>
              <a:t>行动</a:t>
            </a:r>
            <a:pPr algn="l" indent="0" marL="0">
              <a:lnSpc>
                <a:spcPts val="1950"/>
              </a:lnSpc>
              <a:buNone/>
            </a:pPr>
            <a:r>
              <a:rPr lang="en-US" sz="1300" dirty="0">
                <a:solidFill>
                  <a:srgbClr val="4C4C4D"/>
                </a:solidFill>
                <a:latin typeface="Heebo" pitchFamily="34" charset="0"/>
                <a:ea typeface="Heebo" pitchFamily="34" charset="-122"/>
                <a:cs typeface="Heebo" pitchFamily="34" charset="-120"/>
              </a:rPr>
              <a:t>：系统学习Hofstede文化维度框架，深入了解你所在文化（国家/公司）的特点。使用在线工具（如Hofstede Insights官网）查询具体数据，对比你日常接触最多的文化群体。</a:t>
            </a:r>
            <a:endParaRPr lang="en-US" sz="1300" dirty="0"/>
          </a:p>
        </p:txBody>
      </p:sp>
      <p:sp>
        <p:nvSpPr>
          <p:cNvPr id="12" name="Text 10"/>
          <p:cNvSpPr/>
          <p:nvPr/>
        </p:nvSpPr>
        <p:spPr>
          <a:xfrm>
            <a:off x="985242" y="4745950"/>
            <a:ext cx="6066830" cy="249674"/>
          </a:xfrm>
          <a:prstGeom prst="rect">
            <a:avLst/>
          </a:prstGeom>
          <a:noFill/>
          <a:ln/>
        </p:spPr>
        <p:txBody>
          <a:bodyPr wrap="none" lIns="0" tIns="0" rIns="0" bIns="0" rtlCol="0" anchor="t"/>
          <a:lstStyle/>
          <a:p>
            <a:pPr algn="l" indent="0" marL="0">
              <a:lnSpc>
                <a:spcPts val="1950"/>
              </a:lnSpc>
              <a:buNone/>
            </a:pPr>
            <a:r>
              <a:rPr lang="en-US" sz="1300" b="1" dirty="0">
                <a:solidFill>
                  <a:srgbClr val="4C4C4D"/>
                </a:solidFill>
                <a:latin typeface="Heebo" pitchFamily="34" charset="0"/>
                <a:ea typeface="Heebo" pitchFamily="34" charset="-122"/>
                <a:cs typeface="Heebo" pitchFamily="34" charset="-120"/>
              </a:rPr>
              <a:t>交付物</a:t>
            </a:r>
            <a:pPr algn="l" indent="0" marL="0">
              <a:lnSpc>
                <a:spcPts val="1950"/>
              </a:lnSpc>
              <a:buNone/>
            </a:pPr>
            <a:r>
              <a:rPr lang="en-US" sz="1300" dirty="0">
                <a:solidFill>
                  <a:srgbClr val="4C4C4D"/>
                </a:solidFill>
                <a:latin typeface="Heebo" pitchFamily="34" charset="0"/>
                <a:ea typeface="Heebo" pitchFamily="34" charset="-122"/>
                <a:cs typeface="Heebo" pitchFamily="34" charset="-120"/>
              </a:rPr>
              <a:t>：完成文化自我评估表，写下3个让你印象深刻的文化差异发现。</a:t>
            </a:r>
            <a:endParaRPr lang="en-US" sz="1300" dirty="0"/>
          </a:p>
        </p:txBody>
      </p:sp>
      <p:sp>
        <p:nvSpPr>
          <p:cNvPr id="13" name="Shape 11"/>
          <p:cNvSpPr/>
          <p:nvPr/>
        </p:nvSpPr>
        <p:spPr>
          <a:xfrm>
            <a:off x="7386876" y="3139797"/>
            <a:ext cx="6449735" cy="2047280"/>
          </a:xfrm>
          <a:prstGeom prst="roundRect">
            <a:avLst>
              <a:gd name="adj" fmla="val 5360"/>
            </a:avLst>
          </a:prstGeom>
          <a:solidFill>
            <a:srgbClr val="FFFFFF"/>
          </a:solidFill>
          <a:ln/>
        </p:spPr>
      </p:sp>
      <p:sp>
        <p:nvSpPr>
          <p:cNvPr id="14" name="Shape 12"/>
          <p:cNvSpPr/>
          <p:nvPr/>
        </p:nvSpPr>
        <p:spPr>
          <a:xfrm>
            <a:off x="7386876" y="3116937"/>
            <a:ext cx="6449735" cy="91440"/>
          </a:xfrm>
          <a:prstGeom prst="roundRect">
            <a:avLst>
              <a:gd name="adj" fmla="val 27674"/>
            </a:avLst>
          </a:prstGeom>
          <a:solidFill>
            <a:srgbClr val="2150FE"/>
          </a:solidFill>
          <a:ln/>
        </p:spPr>
      </p:sp>
      <p:sp>
        <p:nvSpPr>
          <p:cNvPr id="15" name="Shape 13"/>
          <p:cNvSpPr/>
          <p:nvPr/>
        </p:nvSpPr>
        <p:spPr>
          <a:xfrm>
            <a:off x="10358676" y="2886789"/>
            <a:ext cx="506016" cy="506016"/>
          </a:xfrm>
          <a:prstGeom prst="roundRect">
            <a:avLst>
              <a:gd name="adj" fmla="val 180706"/>
            </a:avLst>
          </a:prstGeom>
          <a:solidFill>
            <a:srgbClr val="2150FE"/>
          </a:solidFill>
          <a:ln/>
        </p:spPr>
      </p:sp>
      <p:sp>
        <p:nvSpPr>
          <p:cNvPr id="16" name="Text 14"/>
          <p:cNvSpPr/>
          <p:nvPr/>
        </p:nvSpPr>
        <p:spPr>
          <a:xfrm>
            <a:off x="10510480" y="3013234"/>
            <a:ext cx="202406" cy="253008"/>
          </a:xfrm>
          <a:prstGeom prst="rect">
            <a:avLst/>
          </a:prstGeom>
          <a:noFill/>
          <a:ln/>
        </p:spPr>
        <p:txBody>
          <a:bodyPr wrap="none" lIns="0" tIns="0" rIns="0" bIns="0" rtlCol="0" anchor="t"/>
          <a:lstStyle/>
          <a:p>
            <a:pPr algn="l" indent="0" marL="0">
              <a:lnSpc>
                <a:spcPts val="2350"/>
              </a:lnSpc>
              <a:buNone/>
            </a:pPr>
            <a:r>
              <a:rPr lang="en-US" sz="1550" dirty="0">
                <a:solidFill>
                  <a:srgbClr val="FFFFFF"/>
                </a:solidFill>
                <a:latin typeface="Crimson Pro Semi Bold" pitchFamily="34" charset="0"/>
                <a:ea typeface="Crimson Pro Semi Bold" pitchFamily="34" charset="-122"/>
                <a:cs typeface="Crimson Pro Semi Bold" pitchFamily="34" charset="-120"/>
              </a:rPr>
              <a:t>2</a:t>
            </a:r>
            <a:endParaRPr lang="en-US" sz="1550" dirty="0"/>
          </a:p>
        </p:txBody>
      </p:sp>
      <p:sp>
        <p:nvSpPr>
          <p:cNvPr id="17" name="Text 15"/>
          <p:cNvSpPr/>
          <p:nvPr/>
        </p:nvSpPr>
        <p:spPr>
          <a:xfrm>
            <a:off x="7578328" y="3561517"/>
            <a:ext cx="2108716" cy="263485"/>
          </a:xfrm>
          <a:prstGeom prst="rect">
            <a:avLst/>
          </a:prstGeom>
          <a:noFill/>
          <a:ln/>
        </p:spPr>
        <p:txBody>
          <a:bodyPr wrap="none" lIns="0" tIns="0" rIns="0" bIns="0" rtlCol="0" anchor="t"/>
          <a:lstStyle/>
          <a:p>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第2周：差异识别</a:t>
            </a:r>
            <a:endParaRPr lang="en-US" sz="1650" dirty="0"/>
          </a:p>
        </p:txBody>
      </p:sp>
      <p:sp>
        <p:nvSpPr>
          <p:cNvPr id="18" name="Text 16"/>
          <p:cNvSpPr/>
          <p:nvPr/>
        </p:nvSpPr>
        <p:spPr>
          <a:xfrm>
            <a:off x="7578328" y="3910965"/>
            <a:ext cx="6066830" cy="499348"/>
          </a:xfrm>
          <a:prstGeom prst="rect">
            <a:avLst/>
          </a:prstGeom>
          <a:noFill/>
          <a:ln/>
        </p:spPr>
        <p:txBody>
          <a:bodyPr wrap="square" lIns="0" tIns="0" rIns="0" bIns="0" rtlCol="0" anchor="t"/>
          <a:lstStyle/>
          <a:p>
            <a:pPr algn="l" indent="0" marL="0">
              <a:lnSpc>
                <a:spcPts val="1950"/>
              </a:lnSpc>
              <a:buNone/>
            </a:pPr>
            <a:r>
              <a:rPr lang="en-US" sz="1300" b="1" dirty="0">
                <a:solidFill>
                  <a:srgbClr val="4C4C4D"/>
                </a:solidFill>
                <a:latin typeface="Heebo" pitchFamily="34" charset="0"/>
                <a:ea typeface="Heebo" pitchFamily="34" charset="-122"/>
                <a:cs typeface="Heebo" pitchFamily="34" charset="-120"/>
              </a:rPr>
              <a:t>行动</a:t>
            </a:r>
            <a:pPr algn="l" indent="0" marL="0">
              <a:lnSpc>
                <a:spcPts val="1950"/>
              </a:lnSpc>
              <a:buNone/>
            </a:pPr>
            <a:r>
              <a:rPr lang="en-US" sz="1300" dirty="0">
                <a:solidFill>
                  <a:srgbClr val="4C4C4D"/>
                </a:solidFill>
                <a:latin typeface="Heebo" pitchFamily="34" charset="0"/>
                <a:ea typeface="Heebo" pitchFamily="34" charset="-122"/>
                <a:cs typeface="Heebo" pitchFamily="34" charset="-120"/>
              </a:rPr>
              <a:t>：在日常工作互动中，主动识别你与团队中文化背景不同成员之间的沟通摩擦点。不要假装摩擦不存在，而是带着好奇心去观察和记录。</a:t>
            </a:r>
            <a:endParaRPr lang="en-US" sz="1300" dirty="0"/>
          </a:p>
        </p:txBody>
      </p:sp>
      <p:sp>
        <p:nvSpPr>
          <p:cNvPr id="19" name="Text 17"/>
          <p:cNvSpPr/>
          <p:nvPr/>
        </p:nvSpPr>
        <p:spPr>
          <a:xfrm>
            <a:off x="7578328" y="4496276"/>
            <a:ext cx="6066830" cy="249674"/>
          </a:xfrm>
          <a:prstGeom prst="rect">
            <a:avLst/>
          </a:prstGeom>
          <a:noFill/>
          <a:ln/>
        </p:spPr>
        <p:txBody>
          <a:bodyPr wrap="none" lIns="0" tIns="0" rIns="0" bIns="0" rtlCol="0" anchor="t"/>
          <a:lstStyle/>
          <a:p>
            <a:pPr algn="l" indent="0" marL="0">
              <a:lnSpc>
                <a:spcPts val="1950"/>
              </a:lnSpc>
              <a:buNone/>
            </a:pPr>
            <a:r>
              <a:rPr lang="en-US" sz="1300" b="1" dirty="0">
                <a:solidFill>
                  <a:srgbClr val="4C4C4D"/>
                </a:solidFill>
                <a:latin typeface="Heebo" pitchFamily="34" charset="0"/>
                <a:ea typeface="Heebo" pitchFamily="34" charset="-122"/>
                <a:cs typeface="Heebo" pitchFamily="34" charset="-120"/>
              </a:rPr>
              <a:t>交付物</a:t>
            </a:r>
            <a:pPr algn="l" indent="0" marL="0">
              <a:lnSpc>
                <a:spcPts val="1950"/>
              </a:lnSpc>
              <a:buNone/>
            </a:pPr>
            <a:r>
              <a:rPr lang="en-US" sz="1300" dirty="0">
                <a:solidFill>
                  <a:srgbClr val="4C4C4D"/>
                </a:solidFill>
                <a:latin typeface="Heebo" pitchFamily="34" charset="0"/>
                <a:ea typeface="Heebo" pitchFamily="34" charset="-122"/>
                <a:cs typeface="Heebo" pitchFamily="34" charset="-120"/>
              </a:rPr>
              <a:t>：记录至少2个具体的跨文化沟通摩擦案例，分析其背后的文化维度差异。</a:t>
            </a:r>
            <a:endParaRPr lang="en-US" sz="1300" dirty="0"/>
          </a:p>
        </p:txBody>
      </p:sp>
      <p:sp>
        <p:nvSpPr>
          <p:cNvPr id="20" name="Shape 18"/>
          <p:cNvSpPr/>
          <p:nvPr/>
        </p:nvSpPr>
        <p:spPr>
          <a:xfrm>
            <a:off x="793790" y="5583436"/>
            <a:ext cx="6449735" cy="1797606"/>
          </a:xfrm>
          <a:prstGeom prst="roundRect">
            <a:avLst>
              <a:gd name="adj" fmla="val 6104"/>
            </a:avLst>
          </a:prstGeom>
          <a:solidFill>
            <a:srgbClr val="FFFFFF"/>
          </a:solidFill>
          <a:ln/>
        </p:spPr>
      </p:sp>
      <p:sp>
        <p:nvSpPr>
          <p:cNvPr id="21" name="Shape 19"/>
          <p:cNvSpPr/>
          <p:nvPr/>
        </p:nvSpPr>
        <p:spPr>
          <a:xfrm>
            <a:off x="793790" y="5560576"/>
            <a:ext cx="6449735" cy="91440"/>
          </a:xfrm>
          <a:prstGeom prst="roundRect">
            <a:avLst>
              <a:gd name="adj" fmla="val 27674"/>
            </a:avLst>
          </a:prstGeom>
          <a:solidFill>
            <a:srgbClr val="2150FE"/>
          </a:solidFill>
          <a:ln/>
        </p:spPr>
      </p:sp>
      <p:sp>
        <p:nvSpPr>
          <p:cNvPr id="22" name="Shape 20"/>
          <p:cNvSpPr/>
          <p:nvPr/>
        </p:nvSpPr>
        <p:spPr>
          <a:xfrm>
            <a:off x="3765590" y="5330428"/>
            <a:ext cx="506016" cy="506016"/>
          </a:xfrm>
          <a:prstGeom prst="roundRect">
            <a:avLst>
              <a:gd name="adj" fmla="val 180706"/>
            </a:avLst>
          </a:prstGeom>
          <a:solidFill>
            <a:srgbClr val="2150FE"/>
          </a:solidFill>
          <a:ln/>
        </p:spPr>
      </p:sp>
      <p:sp>
        <p:nvSpPr>
          <p:cNvPr id="23" name="Text 21"/>
          <p:cNvSpPr/>
          <p:nvPr/>
        </p:nvSpPr>
        <p:spPr>
          <a:xfrm>
            <a:off x="3917394" y="5456873"/>
            <a:ext cx="202406" cy="253008"/>
          </a:xfrm>
          <a:prstGeom prst="rect">
            <a:avLst/>
          </a:prstGeom>
          <a:noFill/>
          <a:ln/>
        </p:spPr>
        <p:txBody>
          <a:bodyPr wrap="none" lIns="0" tIns="0" rIns="0" bIns="0" rtlCol="0" anchor="t"/>
          <a:lstStyle/>
          <a:p>
            <a:pPr algn="l" indent="0" marL="0">
              <a:lnSpc>
                <a:spcPts val="2350"/>
              </a:lnSpc>
              <a:buNone/>
            </a:pPr>
            <a:r>
              <a:rPr lang="en-US" sz="1550" dirty="0">
                <a:solidFill>
                  <a:srgbClr val="FFFFFF"/>
                </a:solidFill>
                <a:latin typeface="Crimson Pro Semi Bold" pitchFamily="34" charset="0"/>
                <a:ea typeface="Crimson Pro Semi Bold" pitchFamily="34" charset="-122"/>
                <a:cs typeface="Crimson Pro Semi Bold" pitchFamily="34" charset="-120"/>
              </a:rPr>
              <a:t>3</a:t>
            </a:r>
            <a:endParaRPr lang="en-US" sz="1550" dirty="0"/>
          </a:p>
        </p:txBody>
      </p:sp>
      <p:sp>
        <p:nvSpPr>
          <p:cNvPr id="24" name="Text 22"/>
          <p:cNvSpPr/>
          <p:nvPr/>
        </p:nvSpPr>
        <p:spPr>
          <a:xfrm>
            <a:off x="985242" y="6005155"/>
            <a:ext cx="2108716" cy="263485"/>
          </a:xfrm>
          <a:prstGeom prst="rect">
            <a:avLst/>
          </a:prstGeom>
          <a:noFill/>
          <a:ln/>
        </p:spPr>
        <p:txBody>
          <a:bodyPr wrap="none" lIns="0" tIns="0" rIns="0" bIns="0" rtlCol="0" anchor="t"/>
          <a:lstStyle/>
          <a:p>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第3周：调适实验</a:t>
            </a:r>
            <a:endParaRPr lang="en-US" sz="1650" dirty="0"/>
          </a:p>
        </p:txBody>
      </p:sp>
      <p:sp>
        <p:nvSpPr>
          <p:cNvPr id="25" name="Text 23"/>
          <p:cNvSpPr/>
          <p:nvPr/>
        </p:nvSpPr>
        <p:spPr>
          <a:xfrm>
            <a:off x="985242" y="6354604"/>
            <a:ext cx="6066830" cy="499348"/>
          </a:xfrm>
          <a:prstGeom prst="rect">
            <a:avLst/>
          </a:prstGeom>
          <a:noFill/>
          <a:ln/>
        </p:spPr>
        <p:txBody>
          <a:bodyPr wrap="square" lIns="0" tIns="0" rIns="0" bIns="0" rtlCol="0" anchor="t"/>
          <a:lstStyle/>
          <a:p>
            <a:pPr algn="l" indent="0" marL="0">
              <a:lnSpc>
                <a:spcPts val="1950"/>
              </a:lnSpc>
              <a:buNone/>
            </a:pPr>
            <a:r>
              <a:rPr lang="en-US" sz="1300" b="1" dirty="0">
                <a:solidFill>
                  <a:srgbClr val="4C4C4D"/>
                </a:solidFill>
                <a:latin typeface="Heebo" pitchFamily="34" charset="0"/>
                <a:ea typeface="Heebo" pitchFamily="34" charset="-122"/>
                <a:cs typeface="Heebo" pitchFamily="34" charset="-120"/>
              </a:rPr>
              <a:t>行动</a:t>
            </a:r>
            <a:pPr algn="l" indent="0" marL="0">
              <a:lnSpc>
                <a:spcPts val="1950"/>
              </a:lnSpc>
              <a:buNone/>
            </a:pPr>
            <a:r>
              <a:rPr lang="en-US" sz="1300" dirty="0">
                <a:solidFill>
                  <a:srgbClr val="4C4C4D"/>
                </a:solidFill>
                <a:latin typeface="Heebo" pitchFamily="34" charset="0"/>
                <a:ea typeface="Heebo" pitchFamily="34" charset="-122"/>
                <a:cs typeface="Heebo" pitchFamily="34" charset="-120"/>
              </a:rPr>
              <a:t>：选择一个具体的沟通习惯（如直接程度、会议前准备方式、反馈给予方式），在与跨文化同事的真实互动中有意识地调整。记录调整前后的反应差异。</a:t>
            </a:r>
            <a:endParaRPr lang="en-US" sz="1300" dirty="0"/>
          </a:p>
        </p:txBody>
      </p:sp>
      <p:sp>
        <p:nvSpPr>
          <p:cNvPr id="26" name="Text 24"/>
          <p:cNvSpPr/>
          <p:nvPr/>
        </p:nvSpPr>
        <p:spPr>
          <a:xfrm>
            <a:off x="985242" y="6939915"/>
            <a:ext cx="6066830" cy="249674"/>
          </a:xfrm>
          <a:prstGeom prst="rect">
            <a:avLst/>
          </a:prstGeom>
          <a:noFill/>
          <a:ln/>
        </p:spPr>
        <p:txBody>
          <a:bodyPr wrap="none" lIns="0" tIns="0" rIns="0" bIns="0" rtlCol="0" anchor="t"/>
          <a:lstStyle/>
          <a:p>
            <a:pPr algn="l" indent="0" marL="0">
              <a:lnSpc>
                <a:spcPts val="1950"/>
              </a:lnSpc>
              <a:buNone/>
            </a:pPr>
            <a:r>
              <a:rPr lang="en-US" sz="1300" b="1" dirty="0">
                <a:solidFill>
                  <a:srgbClr val="4C4C4D"/>
                </a:solidFill>
                <a:latin typeface="Heebo" pitchFamily="34" charset="0"/>
                <a:ea typeface="Heebo" pitchFamily="34" charset="-122"/>
                <a:cs typeface="Heebo" pitchFamily="34" charset="-120"/>
              </a:rPr>
              <a:t>交付物</a:t>
            </a:r>
            <a:pPr algn="l" indent="0" marL="0">
              <a:lnSpc>
                <a:spcPts val="1950"/>
              </a:lnSpc>
              <a:buNone/>
            </a:pPr>
            <a:r>
              <a:rPr lang="en-US" sz="1300" dirty="0">
                <a:solidFill>
                  <a:srgbClr val="4C4C4D"/>
                </a:solidFill>
                <a:latin typeface="Heebo" pitchFamily="34" charset="0"/>
                <a:ea typeface="Heebo" pitchFamily="34" charset="-122"/>
                <a:cs typeface="Heebo" pitchFamily="34" charset="-120"/>
              </a:rPr>
              <a:t>：实验记录表，包括调整内容、对方反应、个人感受和初步效果评估。</a:t>
            </a:r>
            <a:endParaRPr lang="en-US" sz="1300" dirty="0"/>
          </a:p>
        </p:txBody>
      </p:sp>
      <p:sp>
        <p:nvSpPr>
          <p:cNvPr id="27" name="Shape 25"/>
          <p:cNvSpPr/>
          <p:nvPr/>
        </p:nvSpPr>
        <p:spPr>
          <a:xfrm>
            <a:off x="7386876" y="5583436"/>
            <a:ext cx="6449735" cy="1797606"/>
          </a:xfrm>
          <a:prstGeom prst="roundRect">
            <a:avLst>
              <a:gd name="adj" fmla="val 6104"/>
            </a:avLst>
          </a:prstGeom>
          <a:solidFill>
            <a:srgbClr val="FFFFFF"/>
          </a:solidFill>
          <a:ln/>
        </p:spPr>
      </p:sp>
      <p:sp>
        <p:nvSpPr>
          <p:cNvPr id="28" name="Shape 26"/>
          <p:cNvSpPr/>
          <p:nvPr/>
        </p:nvSpPr>
        <p:spPr>
          <a:xfrm>
            <a:off x="7386876" y="5560576"/>
            <a:ext cx="6449735" cy="91440"/>
          </a:xfrm>
          <a:prstGeom prst="roundRect">
            <a:avLst>
              <a:gd name="adj" fmla="val 27674"/>
            </a:avLst>
          </a:prstGeom>
          <a:solidFill>
            <a:srgbClr val="2150FE"/>
          </a:solidFill>
          <a:ln/>
        </p:spPr>
      </p:sp>
      <p:sp>
        <p:nvSpPr>
          <p:cNvPr id="29" name="Shape 27"/>
          <p:cNvSpPr/>
          <p:nvPr/>
        </p:nvSpPr>
        <p:spPr>
          <a:xfrm>
            <a:off x="10358676" y="5330428"/>
            <a:ext cx="506016" cy="506016"/>
          </a:xfrm>
          <a:prstGeom prst="roundRect">
            <a:avLst>
              <a:gd name="adj" fmla="val 180706"/>
            </a:avLst>
          </a:prstGeom>
          <a:solidFill>
            <a:srgbClr val="2150FE"/>
          </a:solidFill>
          <a:ln/>
        </p:spPr>
      </p:sp>
      <p:sp>
        <p:nvSpPr>
          <p:cNvPr id="30" name="Text 28"/>
          <p:cNvSpPr/>
          <p:nvPr/>
        </p:nvSpPr>
        <p:spPr>
          <a:xfrm>
            <a:off x="10510480" y="5456873"/>
            <a:ext cx="202406" cy="253008"/>
          </a:xfrm>
          <a:prstGeom prst="rect">
            <a:avLst/>
          </a:prstGeom>
          <a:noFill/>
          <a:ln/>
        </p:spPr>
        <p:txBody>
          <a:bodyPr wrap="none" lIns="0" tIns="0" rIns="0" bIns="0" rtlCol="0" anchor="t"/>
          <a:lstStyle/>
          <a:p>
            <a:pPr algn="l" indent="0" marL="0">
              <a:lnSpc>
                <a:spcPts val="2350"/>
              </a:lnSpc>
              <a:buNone/>
            </a:pPr>
            <a:r>
              <a:rPr lang="en-US" sz="1550" dirty="0">
                <a:solidFill>
                  <a:srgbClr val="FFFFFF"/>
                </a:solidFill>
                <a:latin typeface="Crimson Pro Semi Bold" pitchFamily="34" charset="0"/>
                <a:ea typeface="Crimson Pro Semi Bold" pitchFamily="34" charset="-122"/>
                <a:cs typeface="Crimson Pro Semi Bold" pitchFamily="34" charset="-120"/>
              </a:rPr>
              <a:t>4</a:t>
            </a:r>
            <a:endParaRPr lang="en-US" sz="1550" dirty="0"/>
          </a:p>
        </p:txBody>
      </p:sp>
      <p:sp>
        <p:nvSpPr>
          <p:cNvPr id="31" name="Text 29"/>
          <p:cNvSpPr/>
          <p:nvPr/>
        </p:nvSpPr>
        <p:spPr>
          <a:xfrm>
            <a:off x="7578328" y="6005155"/>
            <a:ext cx="2108716" cy="263485"/>
          </a:xfrm>
          <a:prstGeom prst="rect">
            <a:avLst/>
          </a:prstGeom>
          <a:noFill/>
          <a:ln/>
        </p:spPr>
        <p:txBody>
          <a:bodyPr wrap="none" lIns="0" tIns="0" rIns="0" bIns="0" rtlCol="0" anchor="t"/>
          <a:lstStyle/>
          <a:p>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第4周：反馈学习</a:t>
            </a:r>
            <a:endParaRPr lang="en-US" sz="1650" dirty="0"/>
          </a:p>
        </p:txBody>
      </p:sp>
      <p:sp>
        <p:nvSpPr>
          <p:cNvPr id="32" name="Text 30"/>
          <p:cNvSpPr/>
          <p:nvPr/>
        </p:nvSpPr>
        <p:spPr>
          <a:xfrm>
            <a:off x="7578328" y="6354604"/>
            <a:ext cx="6066830" cy="499348"/>
          </a:xfrm>
          <a:prstGeom prst="rect">
            <a:avLst/>
          </a:prstGeom>
          <a:noFill/>
          <a:ln/>
        </p:spPr>
        <p:txBody>
          <a:bodyPr wrap="square" lIns="0" tIns="0" rIns="0" bIns="0" rtlCol="0" anchor="t"/>
          <a:lstStyle/>
          <a:p>
            <a:pPr algn="l" indent="0" marL="0">
              <a:lnSpc>
                <a:spcPts val="1950"/>
              </a:lnSpc>
              <a:buNone/>
            </a:pPr>
            <a:r>
              <a:rPr lang="en-US" sz="1300" b="1" dirty="0">
                <a:solidFill>
                  <a:srgbClr val="4C4C4D"/>
                </a:solidFill>
                <a:latin typeface="Heebo" pitchFamily="34" charset="0"/>
                <a:ea typeface="Heebo" pitchFamily="34" charset="-122"/>
                <a:cs typeface="Heebo" pitchFamily="34" charset="-120"/>
              </a:rPr>
              <a:t>行动</a:t>
            </a:r>
            <a:pPr algn="l" indent="0" marL="0">
              <a:lnSpc>
                <a:spcPts val="1950"/>
              </a:lnSpc>
              <a:buNone/>
            </a:pPr>
            <a:r>
              <a:rPr lang="en-US" sz="1300" dirty="0">
                <a:solidFill>
                  <a:srgbClr val="4C4C4D"/>
                </a:solidFill>
                <a:latin typeface="Heebo" pitchFamily="34" charset="0"/>
                <a:ea typeface="Heebo" pitchFamily="34" charset="-122"/>
                <a:cs typeface="Heebo" pitchFamily="34" charset="-120"/>
              </a:rPr>
              <a:t>：主动询问跨文化同事对你沟通方式的反馈——哪些方面让他们感到顺畅？哪些方面还有挑战？这需要勇气，但这是成长最快的方式。</a:t>
            </a:r>
            <a:endParaRPr lang="en-US" sz="1300" dirty="0"/>
          </a:p>
        </p:txBody>
      </p:sp>
      <p:sp>
        <p:nvSpPr>
          <p:cNvPr id="33" name="Text 31"/>
          <p:cNvSpPr/>
          <p:nvPr/>
        </p:nvSpPr>
        <p:spPr>
          <a:xfrm>
            <a:off x="7578328" y="6939915"/>
            <a:ext cx="6066830" cy="249674"/>
          </a:xfrm>
          <a:prstGeom prst="rect">
            <a:avLst/>
          </a:prstGeom>
          <a:noFill/>
          <a:ln/>
        </p:spPr>
        <p:txBody>
          <a:bodyPr wrap="none" lIns="0" tIns="0" rIns="0" bIns="0" rtlCol="0" anchor="t"/>
          <a:lstStyle/>
          <a:p>
            <a:pPr algn="l" indent="0" marL="0">
              <a:lnSpc>
                <a:spcPts val="1950"/>
              </a:lnSpc>
              <a:buNone/>
            </a:pPr>
            <a:r>
              <a:rPr lang="en-US" sz="1300" b="1" dirty="0">
                <a:solidFill>
                  <a:srgbClr val="4C4C4D"/>
                </a:solidFill>
                <a:latin typeface="Heebo" pitchFamily="34" charset="0"/>
                <a:ea typeface="Heebo" pitchFamily="34" charset="-122"/>
                <a:cs typeface="Heebo" pitchFamily="34" charset="-120"/>
              </a:rPr>
              <a:t>交付物</a:t>
            </a:r>
            <a:pPr algn="l" indent="0" marL="0">
              <a:lnSpc>
                <a:spcPts val="1950"/>
              </a:lnSpc>
              <a:buNone/>
            </a:pPr>
            <a:r>
              <a:rPr lang="en-US" sz="1300" dirty="0">
                <a:solidFill>
                  <a:srgbClr val="4C4C4D"/>
                </a:solidFill>
                <a:latin typeface="Heebo" pitchFamily="34" charset="0"/>
                <a:ea typeface="Heebo" pitchFamily="34" charset="-122"/>
                <a:cs typeface="Heebo" pitchFamily="34" charset="-120"/>
              </a:rPr>
              <a:t>：反馈摘要 + 下一阶段个人发展承诺（至少1个具体行动）。</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793790" y="558641"/>
            <a:ext cx="1728430" cy="324326"/>
          </a:xfrm>
          <a:prstGeom prst="roundRect">
            <a:avLst>
              <a:gd name="adj" fmla="val 6609"/>
            </a:avLst>
          </a:prstGeom>
          <a:solidFill>
            <a:srgbClr val="CCD7FF"/>
          </a:solidFill>
          <a:ln/>
        </p:spPr>
      </p:sp>
      <p:sp>
        <p:nvSpPr>
          <p:cNvPr id="3" name="Text 1"/>
          <p:cNvSpPr/>
          <p:nvPr/>
        </p:nvSpPr>
        <p:spPr>
          <a:xfrm>
            <a:off x="900946" y="612219"/>
            <a:ext cx="1514118" cy="217170"/>
          </a:xfrm>
          <a:prstGeom prst="rect">
            <a:avLst/>
          </a:prstGeom>
          <a:noFill/>
          <a:ln/>
        </p:spPr>
        <p:txBody>
          <a:bodyPr wrap="none" lIns="0" tIns="0" rIns="0" bIns="0" rtlCol="0" anchor="t"/>
          <a:lstStyle/>
          <a:p>
            <a:pPr algn="l" indent="0" marL="0">
              <a:lnSpc>
                <a:spcPts val="1700"/>
              </a:lnSpc>
              <a:buNone/>
            </a:pPr>
            <a:r>
              <a:rPr lang="en-US" sz="1100" dirty="0">
                <a:solidFill>
                  <a:srgbClr val="4C4C4D"/>
                </a:solidFill>
                <a:latin typeface="Heebo" pitchFamily="34" charset="0"/>
                <a:ea typeface="Heebo" pitchFamily="34" charset="-122"/>
                <a:cs typeface="Heebo" pitchFamily="34" charset="-120"/>
              </a:rPr>
              <a:t>成效评估 ASSESSMENT</a:t>
            </a:r>
            <a:endParaRPr lang="en-US" sz="1100" dirty="0"/>
          </a:p>
        </p:txBody>
      </p:sp>
      <p:sp>
        <p:nvSpPr>
          <p:cNvPr id="4" name="Text 2"/>
          <p:cNvSpPr/>
          <p:nvPr/>
        </p:nvSpPr>
        <p:spPr>
          <a:xfrm>
            <a:off x="793790" y="947261"/>
            <a:ext cx="6420922" cy="1116330"/>
          </a:xfrm>
          <a:prstGeom prst="rect">
            <a:avLst/>
          </a:prstGeom>
          <a:noFill/>
          <a:ln/>
        </p:spPr>
        <p:txBody>
          <a:bodyPr wrap="square" lIns="0" tIns="0" rIns="0" bIns="0" rtlCol="0" anchor="t"/>
          <a:lstStyle/>
          <a:p>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学习效果评估</a:t>
            </a:r>
            <a:endParaRPr lang="en-US" sz="3500" dirty="0"/>
          </a:p>
          <a:p>
            <a:pPr algn="l" indent="0" marL="0">
              <a:lnSpc>
                <a:spcPts val="4350"/>
              </a:lnSpc>
              <a:buNone/>
            </a:pPr>
            <a:r>
              <a:rPr lang="en-US" sz="3500" dirty="0">
                <a:solidFill>
                  <a:srgbClr val="2150FE"/>
                </a:solidFill>
                <a:latin typeface="Crimson Pro Semi Bold" pitchFamily="34" charset="0"/>
                <a:ea typeface="Crimson Pro Semi Bold" pitchFamily="34" charset="-122"/>
                <a:cs typeface="Crimson Pro Semi Bold" pitchFamily="34" charset="-120"/>
              </a:rPr>
              <a:t>Learning Effectiveness Assessment</a:t>
            </a:r>
            <a:endParaRPr lang="en-US" sz="3500" dirty="0"/>
          </a:p>
        </p:txBody>
      </p:sp>
      <p:sp>
        <p:nvSpPr>
          <p:cNvPr id="5" name="Text 3"/>
          <p:cNvSpPr/>
          <p:nvPr/>
        </p:nvSpPr>
        <p:spPr>
          <a:xfrm>
            <a:off x="793790" y="2304693"/>
            <a:ext cx="13042821"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好的学习需要可评估的成果。本课程的前测与后测，以及自评清单，帮助你客观衡量自己的成长，同时为持续发展提供方向。</a:t>
            </a:r>
            <a:endParaRPr lang="en-US" sz="1400" dirty="0"/>
          </a:p>
        </p:txBody>
      </p:sp>
      <p:sp>
        <p:nvSpPr>
          <p:cNvPr id="6" name="Text 4"/>
          <p:cNvSpPr/>
          <p:nvPr/>
        </p:nvSpPr>
        <p:spPr>
          <a:xfrm>
            <a:off x="793790" y="2917746"/>
            <a:ext cx="2274332" cy="278963"/>
          </a:xfrm>
          <a:prstGeom prst="rect">
            <a:avLst/>
          </a:prstGeom>
          <a:noFill/>
          <a:ln/>
        </p:spPr>
        <p:txBody>
          <a:bodyPr wrap="none" lIns="0" tIns="0" rIns="0" bIns="0" rtlCol="0" anchor="t"/>
          <a:lstStyle/>
          <a:p>
            <a:pPr algn="l" indent="0" marL="0">
              <a:lnSpc>
                <a:spcPts val="2150"/>
              </a:lnSpc>
              <a:buNone/>
            </a:pPr>
            <a:r>
              <a:rPr lang="en-US" sz="17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150"/>
              </a:lnSpc>
              <a:buNone/>
            </a:pPr>
            <a:r>
              <a:rPr lang="en-US" sz="1750" dirty="0">
                <a:solidFill>
                  <a:srgbClr val="152D47"/>
                </a:solidFill>
                <a:latin typeface="Crimson Pro Semi Bold" pitchFamily="34" charset="0"/>
                <a:ea typeface="Crimson Pro Semi Bold" pitchFamily="34" charset="-122"/>
                <a:cs typeface="Crimson Pro Semi Bold" pitchFamily="34" charset="-120"/>
              </a:rPr>
              <a:t> 前测 Pre-Assessment</a:t>
            </a:r>
            <a:endParaRPr lang="en-US" sz="1750" dirty="0"/>
          </a:p>
        </p:txBody>
      </p:sp>
      <p:sp>
        <p:nvSpPr>
          <p:cNvPr id="7" name="Text 5"/>
          <p:cNvSpPr/>
          <p:nvPr/>
        </p:nvSpPr>
        <p:spPr>
          <a:xfrm>
            <a:off x="793790" y="3357443"/>
            <a:ext cx="6303526"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在开始学习前，诚实回答以下问题（1-5分）：</a:t>
            </a:r>
            <a:endParaRPr lang="en-US" sz="1400" dirty="0"/>
          </a:p>
        </p:txBody>
      </p:sp>
      <p:sp>
        <p:nvSpPr>
          <p:cNvPr id="8" name="Text 6"/>
          <p:cNvSpPr/>
          <p:nvPr/>
        </p:nvSpPr>
        <p:spPr>
          <a:xfrm>
            <a:off x="793790" y="3773567"/>
            <a:ext cx="6303526" cy="1582103"/>
          </a:xfrm>
          <a:prstGeom prst="rect">
            <a:avLst/>
          </a:prstGeom>
          <a:noFill/>
          <a:ln/>
        </p:spPr>
        <p:txBody>
          <a:bodyPr wrap="square" lIns="0" tIns="0" rIns="0" bIns="0" rtlCol="0" anchor="t"/>
          <a:lstStyle/>
          <a:p>
            <a:pPr algn="l" marL="342900" indent="-342900">
              <a:lnSpc>
                <a:spcPts val="2100"/>
              </a:lnSpc>
              <a:buSzPct val="100000"/>
              <a:buChar char="•"/>
            </a:pPr>
            <a:r>
              <a:rPr lang="en-US" sz="1400" dirty="0">
                <a:solidFill>
                  <a:srgbClr val="4C4C4D"/>
                </a:solidFill>
                <a:latin typeface="Heebo" pitchFamily="34" charset="0"/>
                <a:ea typeface="Heebo" pitchFamily="34" charset="-122"/>
                <a:cs typeface="Heebo" pitchFamily="34" charset="-120"/>
              </a:rPr>
              <a:t>我能识别文化差异对沟通的影响吗？</a:t>
            </a:r>
            <a:endParaRPr lang="en-US" sz="1400" dirty="0"/>
          </a:p>
          <a:p>
            <a:pPr algn="l" marL="342900" indent="-342900">
              <a:lnSpc>
                <a:spcPts val="2100"/>
              </a:lnSpc>
              <a:buSzPct val="100000"/>
              <a:buChar char="•"/>
            </a:pPr>
            <a:r>
              <a:rPr lang="en-US" sz="1400" dirty="0">
                <a:solidFill>
                  <a:srgbClr val="4C4C4D"/>
                </a:solidFill>
                <a:latin typeface="Heebo" pitchFamily="34" charset="0"/>
                <a:ea typeface="Heebo" pitchFamily="34" charset="-122"/>
                <a:cs typeface="Heebo" pitchFamily="34" charset="-120"/>
              </a:rPr>
              <a:t>我知道Hofstede文化维度框架吗？</a:t>
            </a:r>
            <a:endParaRPr lang="en-US" sz="1400" dirty="0"/>
          </a:p>
          <a:p>
            <a:pPr algn="l" marL="342900" indent="-342900">
              <a:lnSpc>
                <a:spcPts val="2100"/>
              </a:lnSpc>
              <a:buSzPct val="100000"/>
              <a:buChar char="•"/>
            </a:pPr>
            <a:r>
              <a:rPr lang="en-US" sz="1400" dirty="0">
                <a:solidFill>
                  <a:srgbClr val="4C4C4D"/>
                </a:solidFill>
                <a:latin typeface="Heebo" pitchFamily="34" charset="0"/>
                <a:ea typeface="Heebo" pitchFamily="34" charset="-122"/>
                <a:cs typeface="Heebo" pitchFamily="34" charset="-120"/>
              </a:rPr>
              <a:t>我在跨文化互动中会主动调整沟通风格吗？</a:t>
            </a:r>
            <a:endParaRPr lang="en-US" sz="1400" dirty="0"/>
          </a:p>
          <a:p>
            <a:pPr algn="l" marL="342900" indent="-342900">
              <a:lnSpc>
                <a:spcPts val="2100"/>
              </a:lnSpc>
              <a:buSzPct val="100000"/>
              <a:buChar char="•"/>
            </a:pPr>
            <a:r>
              <a:rPr lang="en-US" sz="1400" dirty="0">
                <a:solidFill>
                  <a:srgbClr val="4C4C4D"/>
                </a:solidFill>
                <a:latin typeface="Heebo" pitchFamily="34" charset="0"/>
                <a:ea typeface="Heebo" pitchFamily="34" charset="-122"/>
                <a:cs typeface="Heebo" pitchFamily="34" charset="-120"/>
              </a:rPr>
              <a:t>我能区分"文化差异"和"个人品格问题"吗？</a:t>
            </a:r>
            <a:endParaRPr lang="en-US" sz="1400" dirty="0"/>
          </a:p>
          <a:p>
            <a:pPr algn="l" marL="342900" indent="-342900">
              <a:lnSpc>
                <a:spcPts val="2100"/>
              </a:lnSpc>
              <a:buSzPct val="100000"/>
              <a:buChar char="•"/>
            </a:pPr>
            <a:r>
              <a:rPr lang="en-US" sz="1400" dirty="0">
                <a:solidFill>
                  <a:srgbClr val="4C4C4D"/>
                </a:solidFill>
                <a:latin typeface="Heebo" pitchFamily="34" charset="0"/>
                <a:ea typeface="Heebo" pitchFamily="34" charset="-122"/>
                <a:cs typeface="Heebo" pitchFamily="34" charset="-120"/>
              </a:rPr>
              <a:t>我在跨文化团队中感到自信吗？</a:t>
            </a:r>
            <a:endParaRPr lang="en-US" sz="1400" dirty="0"/>
          </a:p>
        </p:txBody>
      </p:sp>
      <p:sp>
        <p:nvSpPr>
          <p:cNvPr id="9" name="Text 7"/>
          <p:cNvSpPr/>
          <p:nvPr/>
        </p:nvSpPr>
        <p:spPr>
          <a:xfrm>
            <a:off x="793790" y="5500330"/>
            <a:ext cx="6303526" cy="217170"/>
          </a:xfrm>
          <a:prstGeom prst="rect">
            <a:avLst/>
          </a:prstGeom>
          <a:noFill/>
          <a:ln/>
        </p:spPr>
        <p:txBody>
          <a:bodyPr wrap="none" lIns="0" tIns="0" rIns="0" bIns="0" rtlCol="0" anchor="t"/>
          <a:lstStyle/>
          <a:p>
            <a:pPr algn="l" indent="0" marL="0">
              <a:lnSpc>
                <a:spcPts val="1700"/>
              </a:lnSpc>
              <a:buNone/>
            </a:pPr>
            <a:r>
              <a:rPr lang="en-US" sz="1100" dirty="0">
                <a:solidFill>
                  <a:srgbClr val="4C4C4D"/>
                </a:solidFill>
                <a:latin typeface="Heebo" pitchFamily="34" charset="0"/>
                <a:ea typeface="Heebo" pitchFamily="34" charset="-122"/>
                <a:cs typeface="Heebo" pitchFamily="34" charset="-120"/>
              </a:rPr>
              <a:t>记录总分：___/25分</a:t>
            </a:r>
            <a:endParaRPr lang="en-US" sz="1100" dirty="0"/>
          </a:p>
        </p:txBody>
      </p:sp>
      <p:sp>
        <p:nvSpPr>
          <p:cNvPr id="10" name="Shape 8"/>
          <p:cNvSpPr/>
          <p:nvPr/>
        </p:nvSpPr>
        <p:spPr>
          <a:xfrm>
            <a:off x="793790" y="5943005"/>
            <a:ext cx="6303526" cy="13335"/>
          </a:xfrm>
          <a:prstGeom prst="rect">
            <a:avLst/>
          </a:prstGeom>
          <a:solidFill>
            <a:srgbClr val="4C4C4D">
              <a:alpha val="50000"/>
            </a:srgbClr>
          </a:solidFill>
          <a:ln/>
        </p:spPr>
      </p:sp>
      <p:sp>
        <p:nvSpPr>
          <p:cNvPr id="11" name="Text 9"/>
          <p:cNvSpPr/>
          <p:nvPr/>
        </p:nvSpPr>
        <p:spPr>
          <a:xfrm>
            <a:off x="793790" y="6181844"/>
            <a:ext cx="2366605" cy="278963"/>
          </a:xfrm>
          <a:prstGeom prst="rect">
            <a:avLst/>
          </a:prstGeom>
          <a:noFill/>
          <a:ln/>
        </p:spPr>
        <p:txBody>
          <a:bodyPr wrap="none" lIns="0" tIns="0" rIns="0" bIns="0" rtlCol="0" anchor="t"/>
          <a:lstStyle/>
          <a:p>
            <a:pPr algn="l" indent="0" marL="0">
              <a:lnSpc>
                <a:spcPts val="2150"/>
              </a:lnSpc>
              <a:buNone/>
            </a:pPr>
            <a:r>
              <a:rPr lang="en-US" sz="17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150"/>
              </a:lnSpc>
              <a:buNone/>
            </a:pPr>
            <a:r>
              <a:rPr lang="en-US" sz="1750" dirty="0">
                <a:solidFill>
                  <a:srgbClr val="152D47"/>
                </a:solidFill>
                <a:latin typeface="Crimson Pro Semi Bold" pitchFamily="34" charset="0"/>
                <a:ea typeface="Crimson Pro Semi Bold" pitchFamily="34" charset="-122"/>
                <a:cs typeface="Crimson Pro Semi Bold" pitchFamily="34" charset="-120"/>
              </a:rPr>
              <a:t> 后测 Post-Assessment</a:t>
            </a:r>
            <a:endParaRPr lang="en-US" sz="1750" dirty="0"/>
          </a:p>
        </p:txBody>
      </p:sp>
      <p:sp>
        <p:nvSpPr>
          <p:cNvPr id="12" name="Text 10"/>
          <p:cNvSpPr/>
          <p:nvPr/>
        </p:nvSpPr>
        <p:spPr>
          <a:xfrm>
            <a:off x="793790" y="6621542"/>
            <a:ext cx="6303526" cy="542925"/>
          </a:xfrm>
          <a:prstGeom prst="rect">
            <a:avLst/>
          </a:prstGeom>
          <a:noFill/>
          <a:ln/>
        </p:spPr>
        <p:txBody>
          <a:bodyPr wrap="squar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完成课程和4周实践后，用同样的问题重新评分。分数的提升反映了你的认知成长；更重要的是：</a:t>
            </a:r>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行为是否真的改变了？</a:t>
            </a:r>
            <a:endParaRPr lang="en-US" sz="1400" dirty="0"/>
          </a:p>
        </p:txBody>
      </p:sp>
      <p:sp>
        <p:nvSpPr>
          <p:cNvPr id="13" name="Text 11"/>
          <p:cNvSpPr/>
          <p:nvPr/>
        </p:nvSpPr>
        <p:spPr>
          <a:xfrm>
            <a:off x="793790" y="7309128"/>
            <a:ext cx="6303526" cy="217170"/>
          </a:xfrm>
          <a:prstGeom prst="rect">
            <a:avLst/>
          </a:prstGeom>
          <a:noFill/>
          <a:ln/>
        </p:spPr>
        <p:txBody>
          <a:bodyPr wrap="none" lIns="0" tIns="0" rIns="0" bIns="0" rtlCol="0" anchor="t"/>
          <a:lstStyle/>
          <a:p>
            <a:pPr algn="l" indent="0" marL="0">
              <a:lnSpc>
                <a:spcPts val="1700"/>
              </a:lnSpc>
              <a:buNone/>
            </a:pPr>
            <a:r>
              <a:rPr lang="en-US" sz="1100" dirty="0">
                <a:solidFill>
                  <a:srgbClr val="4C4C4D"/>
                </a:solidFill>
                <a:latin typeface="Heebo" pitchFamily="34" charset="0"/>
                <a:ea typeface="Heebo" pitchFamily="34" charset="-122"/>
                <a:cs typeface="Heebo" pitchFamily="34" charset="-120"/>
              </a:rPr>
              <a:t>记录总分：___/25分 | 提升：___分</a:t>
            </a:r>
            <a:endParaRPr lang="en-US" sz="1100" dirty="0"/>
          </a:p>
        </p:txBody>
      </p:sp>
      <p:sp>
        <p:nvSpPr>
          <p:cNvPr id="14" name="Shape 12"/>
          <p:cNvSpPr/>
          <p:nvPr/>
        </p:nvSpPr>
        <p:spPr>
          <a:xfrm>
            <a:off x="7412117" y="2757011"/>
            <a:ext cx="6560701" cy="4913948"/>
          </a:xfrm>
          <a:prstGeom prst="roundRect">
            <a:avLst>
              <a:gd name="adj" fmla="val 545"/>
            </a:avLst>
          </a:prstGeom>
          <a:solidFill>
            <a:srgbClr val="2150FE"/>
          </a:solidFill>
          <a:ln/>
        </p:spPr>
      </p:sp>
      <p:sp>
        <p:nvSpPr>
          <p:cNvPr id="15" name="Text 13"/>
          <p:cNvSpPr/>
          <p:nvPr/>
        </p:nvSpPr>
        <p:spPr>
          <a:xfrm>
            <a:off x="7590711" y="2917746"/>
            <a:ext cx="3668554" cy="278963"/>
          </a:xfrm>
          <a:prstGeom prst="rect">
            <a:avLst/>
          </a:prstGeom>
          <a:noFill/>
          <a:ln/>
        </p:spPr>
        <p:txBody>
          <a:bodyPr wrap="none" lIns="0" tIns="0" rIns="0" bIns="0" rtlCol="0" anchor="t"/>
          <a:lstStyle/>
          <a:p>
            <a:pPr algn="l" indent="0" marL="0">
              <a:lnSpc>
                <a:spcPts val="2150"/>
              </a:lnSpc>
              <a:buNone/>
            </a:pPr>
            <a:r>
              <a:rPr lang="en-US" sz="17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150"/>
              </a:lnSpc>
              <a:buNone/>
            </a:pPr>
            <a:r>
              <a:rPr lang="en-US" sz="1750" dirty="0">
                <a:solidFill>
                  <a:srgbClr val="FFFFFF"/>
                </a:solidFill>
                <a:latin typeface="Crimson Pro Semi Bold" pitchFamily="34" charset="0"/>
                <a:ea typeface="Crimson Pro Semi Bold" pitchFamily="34" charset="-122"/>
                <a:cs typeface="Crimson Pro Semi Bold" pitchFamily="34" charset="-120"/>
              </a:rPr>
              <a:t> 自评清单 Self-Assessment Checklist</a:t>
            </a:r>
            <a:endParaRPr lang="en-US" sz="1750" dirty="0"/>
          </a:p>
        </p:txBody>
      </p:sp>
      <p:sp>
        <p:nvSpPr>
          <p:cNvPr id="16" name="Text 14"/>
          <p:cNvSpPr/>
          <p:nvPr/>
        </p:nvSpPr>
        <p:spPr>
          <a:xfrm>
            <a:off x="7590711" y="3357443"/>
            <a:ext cx="6203513" cy="271463"/>
          </a:xfrm>
          <a:prstGeom prst="rect">
            <a:avLst/>
          </a:prstGeom>
          <a:noFill/>
          <a:ln/>
        </p:spPr>
        <p:txBody>
          <a:bodyPr wrap="none" lIns="0" tIns="0" rIns="0" bIns="0" rtlCol="0" anchor="t"/>
          <a:lstStyle/>
          <a:p>
            <a:pPr algn="l" indent="0" marL="0">
              <a:lnSpc>
                <a:spcPts val="2100"/>
              </a:lnSpc>
              <a:buNone/>
            </a:pPr>
            <a:r>
              <a:rPr lang="en-US" sz="1400" dirty="0">
                <a:solidFill>
                  <a:srgbClr val="FFFFFF"/>
                </a:solidFill>
                <a:latin typeface="Heebo" pitchFamily="34" charset="0"/>
                <a:ea typeface="Heebo" pitchFamily="34" charset="-122"/>
                <a:cs typeface="Heebo" pitchFamily="34" charset="-120"/>
              </a:rPr>
              <a:t>当你能够勾选以下全部5项时，说明你已真正掌握本课核心能力：</a:t>
            </a:r>
            <a:endParaRPr lang="en-US" sz="1400" dirty="0"/>
          </a:p>
        </p:txBody>
      </p:sp>
      <p:sp>
        <p:nvSpPr>
          <p:cNvPr id="17" name="Text 15"/>
          <p:cNvSpPr/>
          <p:nvPr/>
        </p:nvSpPr>
        <p:spPr>
          <a:xfrm>
            <a:off x="7590711" y="3773567"/>
            <a:ext cx="6203513" cy="271463"/>
          </a:xfrm>
          <a:prstGeom prst="rect">
            <a:avLst/>
          </a:prstGeom>
          <a:noFill/>
          <a:ln/>
        </p:spPr>
        <p:txBody>
          <a:bodyPr wrap="none" lIns="0" tIns="0" rIns="0" bIns="0" rtlCol="0" anchor="t"/>
          <a:lstStyle/>
          <a:p>
            <a:pPr algn="l" marL="342900" indent="-342900">
              <a:lnSpc>
                <a:spcPts val="2100"/>
              </a:lnSpc>
              <a:buSzPct val="100000"/>
              <a:buChar char="​"/>
            </a:pPr>
            <a:r>
              <a:rPr lang="en-US" sz="1400" dirty="0">
                <a:solidFill>
                  <a:srgbClr val="FFFFFF"/>
                </a:solidFill>
                <a:latin typeface="Heebo" pitchFamily="34" charset="0"/>
                <a:ea typeface="Heebo" pitchFamily="34" charset="-122"/>
                <a:cs typeface="Heebo" pitchFamily="34" charset="-120"/>
              </a:rPr>
              <a:t>我能在日常对话中主动运用本课技能，识别文化维度差异</a:t>
            </a:r>
            <a:endParaRPr lang="en-US" sz="1400" dirty="0"/>
          </a:p>
        </p:txBody>
      </p:sp>
      <p:sp>
        <p:nvSpPr>
          <p:cNvPr id="18" name="Shape 16"/>
          <p:cNvSpPr/>
          <p:nvPr/>
        </p:nvSpPr>
        <p:spPr>
          <a:xfrm>
            <a:off x="7590711" y="3819882"/>
            <a:ext cx="178594" cy="178594"/>
          </a:xfrm>
          <a:prstGeom prst="roundRect">
            <a:avLst>
              <a:gd name="adj" fmla="val 15003"/>
            </a:avLst>
          </a:prstGeom>
          <a:noFill/>
          <a:ln w="15240">
            <a:solidFill>
              <a:srgbClr val="FFFFFF"/>
            </a:solidFill>
            <a:prstDash val="solid"/>
          </a:ln>
        </p:spPr>
      </p:sp>
      <p:sp>
        <p:nvSpPr>
          <p:cNvPr id="19" name="Text 17"/>
          <p:cNvSpPr/>
          <p:nvPr/>
        </p:nvSpPr>
        <p:spPr>
          <a:xfrm>
            <a:off x="7590711" y="4101227"/>
            <a:ext cx="6203513" cy="271463"/>
          </a:xfrm>
          <a:prstGeom prst="rect">
            <a:avLst/>
          </a:prstGeom>
          <a:noFill/>
          <a:ln/>
        </p:spPr>
        <p:txBody>
          <a:bodyPr wrap="none" lIns="0" tIns="0" rIns="0" bIns="0" rtlCol="0" anchor="t"/>
          <a:lstStyle/>
          <a:p>
            <a:pPr algn="l" marL="342900" indent="-342900">
              <a:lnSpc>
                <a:spcPts val="2100"/>
              </a:lnSpc>
              <a:buSzPct val="100000"/>
              <a:buChar char="​"/>
            </a:pPr>
            <a:r>
              <a:rPr lang="en-US" sz="1400" dirty="0">
                <a:solidFill>
                  <a:srgbClr val="FFFFFF"/>
                </a:solidFill>
                <a:latin typeface="Heebo" pitchFamily="34" charset="0"/>
                <a:ea typeface="Heebo" pitchFamily="34" charset="-122"/>
                <a:cs typeface="Heebo" pitchFamily="34" charset="-120"/>
              </a:rPr>
              <a:t>同事或团队成员察觉到我的沟通方式有积极变化</a:t>
            </a:r>
            <a:endParaRPr lang="en-US" sz="1400" dirty="0"/>
          </a:p>
        </p:txBody>
      </p:sp>
      <p:sp>
        <p:nvSpPr>
          <p:cNvPr id="20" name="Shape 18"/>
          <p:cNvSpPr/>
          <p:nvPr/>
        </p:nvSpPr>
        <p:spPr>
          <a:xfrm>
            <a:off x="7590711" y="4147542"/>
            <a:ext cx="178594" cy="178594"/>
          </a:xfrm>
          <a:prstGeom prst="roundRect">
            <a:avLst>
              <a:gd name="adj" fmla="val 15003"/>
            </a:avLst>
          </a:prstGeom>
          <a:noFill/>
          <a:ln w="15240">
            <a:solidFill>
              <a:srgbClr val="FFFFFF"/>
            </a:solidFill>
            <a:prstDash val="solid"/>
          </a:ln>
        </p:spPr>
      </p:sp>
      <p:sp>
        <p:nvSpPr>
          <p:cNvPr id="21" name="Text 19"/>
          <p:cNvSpPr/>
          <p:nvPr/>
        </p:nvSpPr>
        <p:spPr>
          <a:xfrm>
            <a:off x="7590711" y="4428887"/>
            <a:ext cx="6203513" cy="271463"/>
          </a:xfrm>
          <a:prstGeom prst="rect">
            <a:avLst/>
          </a:prstGeom>
          <a:noFill/>
          <a:ln/>
        </p:spPr>
        <p:txBody>
          <a:bodyPr wrap="none" lIns="0" tIns="0" rIns="0" bIns="0" rtlCol="0" anchor="t"/>
          <a:lstStyle/>
          <a:p>
            <a:pPr algn="l" marL="342900" indent="-342900">
              <a:lnSpc>
                <a:spcPts val="2100"/>
              </a:lnSpc>
              <a:buSzPct val="100000"/>
              <a:buChar char="​"/>
            </a:pPr>
            <a:r>
              <a:rPr lang="en-US" sz="1400" dirty="0">
                <a:solidFill>
                  <a:srgbClr val="FFFFFF"/>
                </a:solidFill>
                <a:latin typeface="Heebo" pitchFamily="34" charset="0"/>
                <a:ea typeface="Heebo" pitchFamily="34" charset="-122"/>
                <a:cs typeface="Heebo" pitchFamily="34" charset="-120"/>
              </a:rPr>
              <a:t>我在本领域有一个具体的跨文化沟通成功案例</a:t>
            </a:r>
            <a:endParaRPr lang="en-US" sz="1400" dirty="0"/>
          </a:p>
        </p:txBody>
      </p:sp>
      <p:sp>
        <p:nvSpPr>
          <p:cNvPr id="22" name="Shape 20"/>
          <p:cNvSpPr/>
          <p:nvPr/>
        </p:nvSpPr>
        <p:spPr>
          <a:xfrm>
            <a:off x="7590711" y="4475202"/>
            <a:ext cx="178594" cy="178594"/>
          </a:xfrm>
          <a:prstGeom prst="roundRect">
            <a:avLst>
              <a:gd name="adj" fmla="val 15003"/>
            </a:avLst>
          </a:prstGeom>
          <a:noFill/>
          <a:ln w="15240">
            <a:solidFill>
              <a:srgbClr val="FFFFFF"/>
            </a:solidFill>
            <a:prstDash val="solid"/>
          </a:ln>
        </p:spPr>
      </p:sp>
      <p:sp>
        <p:nvSpPr>
          <p:cNvPr id="23" name="Text 21"/>
          <p:cNvSpPr/>
          <p:nvPr/>
        </p:nvSpPr>
        <p:spPr>
          <a:xfrm>
            <a:off x="7590711" y="4756547"/>
            <a:ext cx="6203513" cy="271463"/>
          </a:xfrm>
          <a:prstGeom prst="rect">
            <a:avLst/>
          </a:prstGeom>
          <a:noFill/>
          <a:ln/>
        </p:spPr>
        <p:txBody>
          <a:bodyPr wrap="none" lIns="0" tIns="0" rIns="0" bIns="0" rtlCol="0" anchor="t"/>
          <a:lstStyle/>
          <a:p>
            <a:pPr algn="l" marL="342900" indent="-342900">
              <a:lnSpc>
                <a:spcPts val="2100"/>
              </a:lnSpc>
              <a:buSzPct val="100000"/>
              <a:buChar char="​"/>
            </a:pPr>
            <a:r>
              <a:rPr lang="en-US" sz="1400" dirty="0">
                <a:solidFill>
                  <a:srgbClr val="FFFFFF"/>
                </a:solidFill>
                <a:latin typeface="Heebo" pitchFamily="34" charset="0"/>
                <a:ea typeface="Heebo" pitchFamily="34" charset="-122"/>
                <a:cs typeface="Heebo" pitchFamily="34" charset="-120"/>
              </a:rPr>
              <a:t>我已将跨文化适应思维融入个人日常工作系统</a:t>
            </a:r>
            <a:endParaRPr lang="en-US" sz="1400" dirty="0"/>
          </a:p>
        </p:txBody>
      </p:sp>
      <p:sp>
        <p:nvSpPr>
          <p:cNvPr id="24" name="Shape 22"/>
          <p:cNvSpPr/>
          <p:nvPr/>
        </p:nvSpPr>
        <p:spPr>
          <a:xfrm>
            <a:off x="7590711" y="4802862"/>
            <a:ext cx="178594" cy="178594"/>
          </a:xfrm>
          <a:prstGeom prst="roundRect">
            <a:avLst>
              <a:gd name="adj" fmla="val 15003"/>
            </a:avLst>
          </a:prstGeom>
          <a:noFill/>
          <a:ln w="15240">
            <a:solidFill>
              <a:srgbClr val="FFFFFF"/>
            </a:solidFill>
            <a:prstDash val="solid"/>
          </a:ln>
        </p:spPr>
      </p:sp>
      <p:sp>
        <p:nvSpPr>
          <p:cNvPr id="25" name="Text 23"/>
          <p:cNvSpPr/>
          <p:nvPr/>
        </p:nvSpPr>
        <p:spPr>
          <a:xfrm>
            <a:off x="7590711" y="5084207"/>
            <a:ext cx="6203513" cy="271463"/>
          </a:xfrm>
          <a:prstGeom prst="rect">
            <a:avLst/>
          </a:prstGeom>
          <a:noFill/>
          <a:ln/>
        </p:spPr>
        <p:txBody>
          <a:bodyPr wrap="none" lIns="0" tIns="0" rIns="0" bIns="0" rtlCol="0" anchor="t"/>
          <a:lstStyle/>
          <a:p>
            <a:pPr algn="l" marL="342900" indent="-342900">
              <a:lnSpc>
                <a:spcPts val="2100"/>
              </a:lnSpc>
              <a:buSzPct val="100000"/>
              <a:buChar char="​"/>
            </a:pPr>
            <a:r>
              <a:rPr lang="en-US" sz="1400" dirty="0">
                <a:solidFill>
                  <a:srgbClr val="FFFFFF"/>
                </a:solidFill>
                <a:latin typeface="Heebo" pitchFamily="34" charset="0"/>
                <a:ea typeface="Heebo" pitchFamily="34" charset="-122"/>
                <a:cs typeface="Heebo" pitchFamily="34" charset="-120"/>
              </a:rPr>
              <a:t>我已准备好学习下一个跨文化沟通进阶技能（LCS-042+）</a:t>
            </a:r>
            <a:endParaRPr lang="en-US" sz="1400" dirty="0"/>
          </a:p>
        </p:txBody>
      </p:sp>
      <p:sp>
        <p:nvSpPr>
          <p:cNvPr id="26" name="Shape 24"/>
          <p:cNvSpPr/>
          <p:nvPr/>
        </p:nvSpPr>
        <p:spPr>
          <a:xfrm>
            <a:off x="7590711" y="5130522"/>
            <a:ext cx="178594" cy="178594"/>
          </a:xfrm>
          <a:prstGeom prst="roundRect">
            <a:avLst>
              <a:gd name="adj" fmla="val 15003"/>
            </a:avLst>
          </a:prstGeom>
          <a:noFill/>
          <a:ln w="15240">
            <a:solidFill>
              <a:srgbClr val="FFFFFF"/>
            </a:solidFill>
            <a:prstDash val="solid"/>
          </a:ln>
        </p:spPr>
      </p:sp>
      <p:sp>
        <p:nvSpPr>
          <p:cNvPr id="27" name="Shape 25"/>
          <p:cNvSpPr/>
          <p:nvPr/>
        </p:nvSpPr>
        <p:spPr>
          <a:xfrm>
            <a:off x="7590711" y="5581174"/>
            <a:ext cx="6203513" cy="13335"/>
          </a:xfrm>
          <a:prstGeom prst="rect">
            <a:avLst/>
          </a:prstGeom>
          <a:solidFill>
            <a:srgbClr val="FFFFFF">
              <a:alpha val="50000"/>
            </a:srgbClr>
          </a:solidFill>
          <a:ln/>
        </p:spPr>
      </p:sp>
      <p:sp>
        <p:nvSpPr>
          <p:cNvPr id="28" name="Text 26"/>
          <p:cNvSpPr/>
          <p:nvPr/>
        </p:nvSpPr>
        <p:spPr>
          <a:xfrm>
            <a:off x="7590711" y="5820013"/>
            <a:ext cx="2463998" cy="278963"/>
          </a:xfrm>
          <a:prstGeom prst="rect">
            <a:avLst/>
          </a:prstGeom>
          <a:noFill/>
          <a:ln/>
        </p:spPr>
        <p:txBody>
          <a:bodyPr wrap="none" lIns="0" tIns="0" rIns="0" bIns="0" rtlCol="0" anchor="t"/>
          <a:lstStyle/>
          <a:p>
            <a:pPr algn="l" indent="0" marL="0">
              <a:lnSpc>
                <a:spcPts val="2150"/>
              </a:lnSpc>
              <a:buNone/>
            </a:pPr>
            <a:r>
              <a:rPr lang="en-US" sz="17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150"/>
              </a:lnSpc>
              <a:buNone/>
            </a:pPr>
            <a:r>
              <a:rPr lang="en-US" sz="1750" dirty="0">
                <a:solidFill>
                  <a:srgbClr val="FFFFFF"/>
                </a:solidFill>
                <a:latin typeface="Crimson Pro Semi Bold" pitchFamily="34" charset="0"/>
                <a:ea typeface="Crimson Pro Semi Bold" pitchFamily="34" charset="-122"/>
                <a:cs typeface="Crimson Pro Semi Bold" pitchFamily="34" charset="-120"/>
              </a:rPr>
              <a:t> 后续课程 Next Courses</a:t>
            </a:r>
            <a:endParaRPr lang="en-US" sz="1750" dirty="0"/>
          </a:p>
        </p:txBody>
      </p:sp>
      <p:sp>
        <p:nvSpPr>
          <p:cNvPr id="29" name="Text 27"/>
          <p:cNvSpPr/>
          <p:nvPr/>
        </p:nvSpPr>
        <p:spPr>
          <a:xfrm>
            <a:off x="7590711" y="6259711"/>
            <a:ext cx="6203513" cy="1254442"/>
          </a:xfrm>
          <a:prstGeom prst="rect">
            <a:avLst/>
          </a:prstGeom>
          <a:noFill/>
          <a:ln/>
        </p:spPr>
        <p:txBody>
          <a:bodyPr wrap="square" lIns="0" tIns="0" rIns="0" bIns="0" rtlCol="0" anchor="t"/>
          <a:lstStyle/>
          <a:p>
            <a:pPr algn="l" marL="342900" indent="-342900">
              <a:lnSpc>
                <a:spcPts val="2100"/>
              </a:lnSpc>
              <a:buSzPct val="100000"/>
              <a:buChar char="•"/>
            </a:pPr>
            <a:r>
              <a:rPr lang="en-US" sz="1400" b="1" dirty="0">
                <a:solidFill>
                  <a:srgbClr val="FFFFFF"/>
                </a:solidFill>
                <a:latin typeface="Heebo" pitchFamily="34" charset="0"/>
                <a:ea typeface="Heebo" pitchFamily="34" charset="-122"/>
                <a:cs typeface="Heebo" pitchFamily="34" charset="-120"/>
              </a:rPr>
              <a:t>LCS-042</a:t>
            </a:r>
            <a:pPr algn="l" indent="0" marL="0">
              <a:lnSpc>
                <a:spcPts val="2100"/>
              </a:lnSpc>
              <a:buNone/>
            </a:pPr>
            <a:r>
              <a:rPr lang="en-US" sz="1400" dirty="0">
                <a:solidFill>
                  <a:srgbClr val="FFFFFF"/>
                </a:solidFill>
                <a:latin typeface="Heebo" pitchFamily="34" charset="0"/>
                <a:ea typeface="Heebo" pitchFamily="34" charset="-122"/>
                <a:cs typeface="Heebo" pitchFamily="34" charset="-120"/>
              </a:rPr>
              <a:t>：跨文化谈判与说服</a:t>
            </a:r>
            <a:endParaRPr lang="en-US" sz="1400" dirty="0"/>
          </a:p>
          <a:p>
            <a:pPr algn="l" marL="342900" indent="-342900">
              <a:lnSpc>
                <a:spcPts val="2100"/>
              </a:lnSpc>
              <a:buSzPct val="100000"/>
              <a:buChar char="•"/>
            </a:pPr>
            <a:r>
              <a:rPr lang="en-US" sz="1400" b="1" dirty="0">
                <a:solidFill>
                  <a:srgbClr val="FFFFFF"/>
                </a:solidFill>
                <a:latin typeface="Heebo" pitchFamily="34" charset="0"/>
                <a:ea typeface="Heebo" pitchFamily="34" charset="-122"/>
                <a:cs typeface="Heebo" pitchFamily="34" charset="-120"/>
              </a:rPr>
              <a:t>LCS-043</a:t>
            </a:r>
            <a:pPr algn="l" indent="0" marL="0">
              <a:lnSpc>
                <a:spcPts val="2100"/>
              </a:lnSpc>
              <a:buNone/>
            </a:pPr>
            <a:r>
              <a:rPr lang="en-US" sz="1400" dirty="0">
                <a:solidFill>
                  <a:srgbClr val="FFFFFF"/>
                </a:solidFill>
                <a:latin typeface="Heebo" pitchFamily="34" charset="0"/>
                <a:ea typeface="Heebo" pitchFamily="34" charset="-122"/>
                <a:cs typeface="Heebo" pitchFamily="34" charset="-120"/>
              </a:rPr>
              <a:t>：多元文化团队领导力</a:t>
            </a:r>
            <a:endParaRPr lang="en-US" sz="1400" dirty="0"/>
          </a:p>
          <a:p>
            <a:pPr algn="l" marL="342900" indent="-342900">
              <a:lnSpc>
                <a:spcPts val="2100"/>
              </a:lnSpc>
              <a:buSzPct val="100000"/>
              <a:buChar char="•"/>
            </a:pPr>
            <a:r>
              <a:rPr lang="en-US" sz="1400" b="1" dirty="0">
                <a:solidFill>
                  <a:srgbClr val="FFFFFF"/>
                </a:solidFill>
                <a:latin typeface="Heebo" pitchFamily="34" charset="0"/>
                <a:ea typeface="Heebo" pitchFamily="34" charset="-122"/>
                <a:cs typeface="Heebo" pitchFamily="34" charset="-120"/>
              </a:rPr>
              <a:t>LCS-044</a:t>
            </a:r>
            <a:pPr algn="l" indent="0" marL="0">
              <a:lnSpc>
                <a:spcPts val="2100"/>
              </a:lnSpc>
              <a:buNone/>
            </a:pPr>
            <a:r>
              <a:rPr lang="en-US" sz="1400" dirty="0">
                <a:solidFill>
                  <a:srgbClr val="FFFFFF"/>
                </a:solidFill>
                <a:latin typeface="Heebo" pitchFamily="34" charset="0"/>
                <a:ea typeface="Heebo" pitchFamily="34" charset="-122"/>
                <a:cs typeface="Heebo" pitchFamily="34" charset="-120"/>
              </a:rPr>
              <a:t>：全球化商务礼仪</a:t>
            </a:r>
            <a:endParaRPr lang="en-US" sz="1400" dirty="0"/>
          </a:p>
          <a:p>
            <a:pPr algn="l" marL="342900" indent="-342900">
              <a:lnSpc>
                <a:spcPts val="2100"/>
              </a:lnSpc>
              <a:buSzPct val="100000"/>
              <a:buChar char="•"/>
            </a:pPr>
            <a:r>
              <a:rPr lang="en-US" sz="1400" b="1" dirty="0">
                <a:solidFill>
                  <a:srgbClr val="FFFFFF"/>
                </a:solidFill>
                <a:latin typeface="Heebo" pitchFamily="34" charset="0"/>
                <a:ea typeface="Heebo" pitchFamily="34" charset="-122"/>
                <a:cs typeface="Heebo" pitchFamily="34" charset="-120"/>
              </a:rPr>
              <a:t>LCS-045</a:t>
            </a:r>
            <a:pPr algn="l" indent="0" marL="0">
              <a:lnSpc>
                <a:spcPts val="2100"/>
              </a:lnSpc>
              <a:buNone/>
            </a:pPr>
            <a:r>
              <a:rPr lang="en-US" sz="1400" dirty="0">
                <a:solidFill>
                  <a:srgbClr val="FFFFFF"/>
                </a:solidFill>
                <a:latin typeface="Heebo" pitchFamily="34" charset="0"/>
                <a:ea typeface="Heebo" pitchFamily="34" charset="-122"/>
                <a:cs typeface="Heebo" pitchFamily="34" charset="-120"/>
              </a:rPr>
              <a:t>：跨文化冲突调解</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Shape 0"/>
          <p:cNvSpPr/>
          <p:nvPr/>
        </p:nvSpPr>
        <p:spPr>
          <a:xfrm>
            <a:off x="793790" y="986195"/>
            <a:ext cx="2275165" cy="373142"/>
          </a:xfrm>
          <a:prstGeom prst="roundRect">
            <a:avLst>
              <a:gd name="adj" fmla="val 6383"/>
            </a:avLst>
          </a:prstGeom>
          <a:solidFill>
            <a:srgbClr val="CCD7FF"/>
          </a:solidFill>
          <a:ln/>
        </p:spPr>
      </p:sp>
      <p:sp>
        <p:nvSpPr>
          <p:cNvPr id="3" name="Text 1"/>
          <p:cNvSpPr/>
          <p:nvPr/>
        </p:nvSpPr>
        <p:spPr>
          <a:xfrm>
            <a:off x="912852" y="1045726"/>
            <a:ext cx="2037040" cy="254079"/>
          </a:xfrm>
          <a:prstGeom prst="rect">
            <a:avLst/>
          </a:prstGeom>
          <a:noFill/>
          <a:ln/>
        </p:spPr>
        <p:txBody>
          <a:bodyPr wrap="none" lIns="0" tIns="0" rIns="0" bIns="0" rtlCol="0" anchor="t"/>
          <a:lstStyle/>
          <a:p>
            <a:pPr algn="l" indent="0" marL="0">
              <a:lnSpc>
                <a:spcPts val="2000"/>
              </a:lnSpc>
              <a:buNone/>
            </a:pPr>
            <a:r>
              <a:rPr lang="en-US" sz="1250" dirty="0">
                <a:solidFill>
                  <a:srgbClr val="4C4C4D"/>
                </a:solidFill>
                <a:latin typeface="Heebo" pitchFamily="34" charset="0"/>
                <a:ea typeface="Heebo" pitchFamily="34" charset="-122"/>
                <a:cs typeface="Heebo" pitchFamily="34" charset="-120"/>
              </a:rPr>
              <a:t>每日复盘 DAILY REFLECTION</a:t>
            </a:r>
            <a:endParaRPr lang="en-US" sz="1250" dirty="0"/>
          </a:p>
        </p:txBody>
      </p:sp>
      <p:sp>
        <p:nvSpPr>
          <p:cNvPr id="4" name="Text 2"/>
          <p:cNvSpPr/>
          <p:nvPr/>
        </p:nvSpPr>
        <p:spPr>
          <a:xfrm>
            <a:off x="793790" y="1438632"/>
            <a:ext cx="8759428" cy="1240155"/>
          </a:xfrm>
          <a:prstGeom prst="rect">
            <a:avLst/>
          </a:prstGeom>
          <a:noFill/>
          <a:ln/>
        </p:spPr>
        <p:txBody>
          <a:bodyPr wrap="square" lIns="0" tIns="0" rIns="0" bIns="0" rtlCol="0" anchor="t"/>
          <a:lstStyle/>
          <a:p>
            <a:pPr algn="l" indent="0" marL="0">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每天3分钟沟通复盘</a:t>
            </a:r>
            <a:endParaRPr lang="en-US" sz="3900" dirty="0"/>
          </a:p>
          <a:p>
            <a:pPr algn="l" indent="0" marL="0">
              <a:lnSpc>
                <a:spcPts val="4850"/>
              </a:lnSpc>
              <a:buNone/>
            </a:pPr>
            <a:r>
              <a:rPr lang="en-US" sz="3900" dirty="0">
                <a:solidFill>
                  <a:srgbClr val="2150FE"/>
                </a:solidFill>
                <a:latin typeface="Crimson Pro Semi Bold" pitchFamily="34" charset="0"/>
                <a:ea typeface="Crimson Pro Semi Bold" pitchFamily="34" charset="-122"/>
                <a:cs typeface="Crimson Pro Semi Bold" pitchFamily="34" charset="-120"/>
              </a:rPr>
              <a:t>3-Minute Daily Communication Reflection</a:t>
            </a:r>
            <a:endParaRPr lang="en-US" sz="3900" dirty="0"/>
          </a:p>
        </p:txBody>
      </p:sp>
      <p:sp>
        <p:nvSpPr>
          <p:cNvPr id="5" name="Text 3"/>
          <p:cNvSpPr/>
          <p:nvPr/>
        </p:nvSpPr>
        <p:spPr>
          <a:xfrm>
            <a:off x="793790" y="2976443"/>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沟通能力的提升没有捷径——只有反复练习和刻意复盘。每一次对话都是一个练习机会。这个简单的每日复盘框架，帮助你将跨文化学习内化为每日习惯，而非一次性的培训体验。建议在每天结束工作前用3分钟完成。</a:t>
            </a:r>
            <a:endParaRPr lang="en-US" sz="1550" dirty="0"/>
          </a:p>
        </p:txBody>
      </p:sp>
      <p:pic>
        <p:nvPicPr>
          <p:cNvPr id="6"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93790" y="3834765"/>
            <a:ext cx="496133" cy="496133"/>
          </a:xfrm>
          <a:prstGeom prst="rect">
            <a:avLst/>
          </a:prstGeom>
        </p:spPr>
      </p:pic>
      <p:sp>
        <p:nvSpPr>
          <p:cNvPr id="7" name="Text 4"/>
          <p:cNvSpPr/>
          <p:nvPr/>
        </p:nvSpPr>
        <p:spPr>
          <a:xfrm>
            <a:off x="1537930" y="3834765"/>
            <a:ext cx="2672001" cy="310158"/>
          </a:xfrm>
          <a:prstGeom prst="rect">
            <a:avLst/>
          </a:prstGeom>
          <a:noFill/>
          <a:ln/>
        </p:spPr>
        <p:txBody>
          <a:bodyPr wrap="none" lIns="0" tIns="0" rIns="0" bIns="0" rtlCol="0" anchor="t"/>
          <a:lstStyle/>
          <a:p>
            <a:pPr algn="l" indent="0" marL="0">
              <a:lnSpc>
                <a:spcPts val="2400"/>
              </a:lnSpc>
              <a:buNone/>
            </a:pPr>
            <a:r>
              <a:rPr lang="en-US" sz="19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 今日亮点 Today's Win</a:t>
            </a:r>
            <a:endParaRPr lang="en-US" sz="1950" dirty="0"/>
          </a:p>
        </p:txBody>
      </p:sp>
      <p:sp>
        <p:nvSpPr>
          <p:cNvPr id="8" name="Text 5"/>
          <p:cNvSpPr/>
          <p:nvPr/>
        </p:nvSpPr>
        <p:spPr>
          <a:xfrm>
            <a:off x="1537930" y="4263985"/>
            <a:ext cx="3438049" cy="1587698"/>
          </a:xfrm>
          <a:prstGeom prst="rect">
            <a:avLst/>
          </a:prstGeom>
          <a:noFill/>
          <a:ln/>
        </p:spPr>
        <p:txBody>
          <a:bodyPr wrap="squar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今天哪次对话最有效？</a:t>
            </a:r>
            <a:pPr algn="l" indent="0" marL="0">
              <a:lnSpc>
                <a:spcPts val="2500"/>
              </a:lnSpc>
              <a:buNone/>
            </a:pPr>
            <a:r>
              <a:rPr lang="en-US" sz="1550" b="1" dirty="0">
                <a:solidFill>
                  <a:srgbClr val="4C4C4D"/>
                </a:solidFill>
                <a:latin typeface="Heebo" pitchFamily="34" charset="0"/>
                <a:ea typeface="Heebo" pitchFamily="34" charset="-122"/>
                <a:cs typeface="Heebo" pitchFamily="34" charset="-120"/>
              </a:rPr>
              <a:t>我做对了什么？</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是更好地倾听了吗？是调整了沟通风格吗？是在文化差异出现时选择了理解而非判断？具体描述这个成功时刻，强化正向行为。</a:t>
            </a:r>
            <a:endParaRPr lang="en-US" sz="1550" dirty="0"/>
          </a:p>
        </p:txBody>
      </p:sp>
      <p:pic>
        <p:nvPicPr>
          <p:cNvPr id="9"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3986" y="3834765"/>
            <a:ext cx="496133" cy="496133"/>
          </a:xfrm>
          <a:prstGeom prst="rect">
            <a:avLst/>
          </a:prstGeom>
        </p:spPr>
      </p:pic>
      <p:sp>
        <p:nvSpPr>
          <p:cNvPr id="10" name="Text 6"/>
          <p:cNvSpPr/>
          <p:nvPr/>
        </p:nvSpPr>
        <p:spPr>
          <a:xfrm>
            <a:off x="5968127" y="3834765"/>
            <a:ext cx="3184208" cy="310158"/>
          </a:xfrm>
          <a:prstGeom prst="rect">
            <a:avLst/>
          </a:prstGeom>
          <a:noFill/>
          <a:ln/>
        </p:spPr>
        <p:txBody>
          <a:bodyPr wrap="none" lIns="0" tIns="0" rIns="0" bIns="0" rtlCol="0" anchor="t"/>
          <a:lstStyle/>
          <a:p>
            <a:pPr algn="l" indent="0" marL="0">
              <a:lnSpc>
                <a:spcPts val="2400"/>
              </a:lnSpc>
              <a:buNone/>
            </a:pPr>
            <a:r>
              <a:rPr lang="en-US" sz="19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 改进空间 Room for Growth</a:t>
            </a:r>
            <a:endParaRPr lang="en-US" sz="1950" dirty="0"/>
          </a:p>
        </p:txBody>
      </p:sp>
      <p:sp>
        <p:nvSpPr>
          <p:cNvPr id="11" name="Text 7"/>
          <p:cNvSpPr/>
          <p:nvPr/>
        </p:nvSpPr>
        <p:spPr>
          <a:xfrm>
            <a:off x="5968127" y="4263985"/>
            <a:ext cx="3438168" cy="1587698"/>
          </a:xfrm>
          <a:prstGeom prst="rect">
            <a:avLst/>
          </a:prstGeom>
          <a:noFill/>
          <a:ln/>
        </p:spPr>
        <p:txBody>
          <a:bodyPr wrap="squar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今天哪次对话可以做得更好？</a:t>
            </a:r>
            <a:pPr algn="l" indent="0" marL="0">
              <a:lnSpc>
                <a:spcPts val="2500"/>
              </a:lnSpc>
              <a:buNone/>
            </a:pPr>
            <a:r>
              <a:rPr lang="en-US" sz="1550" b="1" dirty="0">
                <a:solidFill>
                  <a:srgbClr val="4C4C4D"/>
                </a:solidFill>
                <a:latin typeface="Heebo" pitchFamily="34" charset="0"/>
                <a:ea typeface="Heebo" pitchFamily="34" charset="-122"/>
                <a:cs typeface="Heebo" pitchFamily="34" charset="-120"/>
              </a:rPr>
              <a:t>下次我会……</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不是为了自我批评，而是为了提取可操作的学习点。将模糊的"做得不好"转化为具体的"下次我将……"行动承诺。</a:t>
            </a:r>
            <a:endParaRPr lang="en-US" sz="1550" dirty="0"/>
          </a:p>
        </p:txBody>
      </p:sp>
      <p:pic>
        <p:nvPicPr>
          <p:cNvPr id="12"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4302" y="3834765"/>
            <a:ext cx="496133" cy="496133"/>
          </a:xfrm>
          <a:prstGeom prst="rect">
            <a:avLst/>
          </a:prstGeom>
        </p:spPr>
      </p:pic>
      <p:sp>
        <p:nvSpPr>
          <p:cNvPr id="13" name="Text 8"/>
          <p:cNvSpPr/>
          <p:nvPr/>
        </p:nvSpPr>
        <p:spPr>
          <a:xfrm>
            <a:off x="10398443" y="3834765"/>
            <a:ext cx="3293507" cy="310158"/>
          </a:xfrm>
          <a:prstGeom prst="rect">
            <a:avLst/>
          </a:prstGeom>
          <a:noFill/>
          <a:ln/>
        </p:spPr>
        <p:txBody>
          <a:bodyPr wrap="none" lIns="0" tIns="0" rIns="0" bIns="0" rtlCol="0" anchor="t"/>
          <a:lstStyle/>
          <a:p>
            <a:pPr algn="l" indent="0" marL="0">
              <a:lnSpc>
                <a:spcPts val="2400"/>
              </a:lnSpc>
              <a:buNone/>
            </a:pPr>
            <a:r>
              <a:rPr lang="en-US" sz="19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 明日练习 Tomorrow's Focus</a:t>
            </a:r>
            <a:endParaRPr lang="en-US" sz="1950" dirty="0"/>
          </a:p>
        </p:txBody>
      </p:sp>
      <p:sp>
        <p:nvSpPr>
          <p:cNvPr id="14" name="Text 9"/>
          <p:cNvSpPr/>
          <p:nvPr/>
        </p:nvSpPr>
        <p:spPr>
          <a:xfrm>
            <a:off x="10398443" y="4263985"/>
            <a:ext cx="3438168" cy="1270159"/>
          </a:xfrm>
          <a:prstGeom prst="rect">
            <a:avLst/>
          </a:prstGeom>
          <a:noFill/>
          <a:ln/>
        </p:spPr>
        <p:txBody>
          <a:bodyPr wrap="squar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明天我要练习的一个跨文化沟通技能是……设定一个小而具体的练习目标，而非宏大的改变计划。微小的每日练习，积累成显著的长期成长。</a:t>
            </a:r>
            <a:endParaRPr lang="en-US" sz="1550" dirty="0"/>
          </a:p>
        </p:txBody>
      </p:sp>
      <p:sp>
        <p:nvSpPr>
          <p:cNvPr id="15" name="Shape 10"/>
          <p:cNvSpPr/>
          <p:nvPr/>
        </p:nvSpPr>
        <p:spPr>
          <a:xfrm>
            <a:off x="793790" y="6074926"/>
            <a:ext cx="13042821" cy="1168360"/>
          </a:xfrm>
          <a:prstGeom prst="roundRect">
            <a:avLst>
              <a:gd name="adj" fmla="val 2548"/>
            </a:avLst>
          </a:prstGeom>
          <a:solidFill>
            <a:srgbClr val="B6FCB8"/>
          </a:solidFill>
          <a:ln/>
        </p:spPr>
      </p:sp>
      <p:pic>
        <p:nvPicPr>
          <p:cNvPr id="16" name="Image 3" descr="preencoded.png">    </p:cNvPr>
          <p:cNvPicPr>
            <a:picLocks noChangeAspect="1"/>
          </p:cNvPicPr>
          <p:nvPr/>
        </p:nvPicPr>
        <p:blipFill>
          <a:blip r:embed="rId7"/>
          <a:stretch>
            <a:fillRect/>
          </a:stretch>
        </p:blipFill>
        <p:spPr>
          <a:xfrm>
            <a:off x="992148" y="6362581"/>
            <a:ext cx="248007" cy="198358"/>
          </a:xfrm>
          <a:prstGeom prst="rect">
            <a:avLst/>
          </a:prstGeom>
        </p:spPr>
      </p:pic>
      <p:sp>
        <p:nvSpPr>
          <p:cNvPr id="17" name="Text 11"/>
          <p:cNvSpPr/>
          <p:nvPr/>
        </p:nvSpPr>
        <p:spPr>
          <a:xfrm>
            <a:off x="1438513" y="6322814"/>
            <a:ext cx="12199739" cy="64269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Heebo" pitchFamily="34" charset="0"/>
                <a:ea typeface="Heebo" pitchFamily="34" charset="-122"/>
                <a:cs typeface="Heebo" pitchFamily="34" charset="-120"/>
              </a:rPr>
              <a:t>💡</a:t>
            </a:r>
            <a:pPr algn="l" indent="0" marL="0">
              <a:lnSpc>
                <a:spcPts val="2500"/>
              </a:lnSpc>
              <a:buNone/>
            </a:pPr>
            <a:r>
              <a:rPr lang="en-US" sz="1550" dirty="0">
                <a:solidFill>
                  <a:srgbClr val="000000"/>
                </a:solidFill>
                <a:latin typeface="Heebo" pitchFamily="34" charset="0"/>
                <a:ea typeface="Heebo" pitchFamily="34" charset="-122"/>
                <a:cs typeface="Heebo" pitchFamily="34" charset="-120"/>
              </a:rPr>
              <a:t> </a:t>
            </a:r>
            <a:pPr algn="l" indent="0" marL="0">
              <a:lnSpc>
                <a:spcPts val="2500"/>
              </a:lnSpc>
              <a:buNone/>
            </a:pPr>
            <a:r>
              <a:rPr lang="en-US" sz="1550" b="1" dirty="0">
                <a:solidFill>
                  <a:srgbClr val="000000"/>
                </a:solidFill>
                <a:latin typeface="Heebo" pitchFamily="34" charset="0"/>
                <a:ea typeface="Heebo" pitchFamily="34" charset="-122"/>
                <a:cs typeface="Heebo" pitchFamily="34" charset="-120"/>
              </a:rPr>
              <a:t>坚持的力量</a:t>
            </a:r>
            <a:pPr algn="l" indent="0" marL="0">
              <a:lnSpc>
                <a:spcPts val="2500"/>
              </a:lnSpc>
              <a:buNone/>
            </a:pPr>
            <a:r>
              <a:rPr lang="en-US" sz="1550" dirty="0">
                <a:solidFill>
                  <a:srgbClr val="000000"/>
                </a:solidFill>
                <a:latin typeface="Heebo" pitchFamily="34" charset="0"/>
                <a:ea typeface="Heebo" pitchFamily="34" charset="-122"/>
                <a:cs typeface="Heebo" pitchFamily="34" charset="-120"/>
              </a:rPr>
              <a:t>：研究表明，每日简短复盘（3-5分钟）在6周内对沟通技能的提升效果，显著优于每月一次的长时复盘。关键不在于时长，而在于</a:t>
            </a:r>
            <a:pPr algn="l" indent="0" marL="0">
              <a:lnSpc>
                <a:spcPts val="2500"/>
              </a:lnSpc>
              <a:buNone/>
            </a:pPr>
            <a:r>
              <a:rPr lang="en-US" sz="1550" b="1" dirty="0">
                <a:solidFill>
                  <a:srgbClr val="000000"/>
                </a:solidFill>
                <a:latin typeface="Heebo" pitchFamily="34" charset="0"/>
                <a:ea typeface="Heebo" pitchFamily="34" charset="-122"/>
                <a:cs typeface="Heebo" pitchFamily="34" charset="-120"/>
              </a:rPr>
              <a:t>一致性</a:t>
            </a:r>
            <a:pPr algn="l" indent="0" marL="0">
              <a:lnSpc>
                <a:spcPts val="2500"/>
              </a:lnSpc>
              <a:buNone/>
            </a:pPr>
            <a:r>
              <a:rPr lang="en-US" sz="1550" dirty="0">
                <a:solidFill>
                  <a:srgbClr val="000000"/>
                </a:solidFill>
                <a:latin typeface="Heebo" pitchFamily="34" charset="0"/>
                <a:ea typeface="Heebo" pitchFamily="34" charset="-122"/>
                <a:cs typeface="Heebo" pitchFamily="34" charset="-120"/>
              </a:rPr>
              <a:t>。将复盘加入你的日历提醒，让它成为工作日程的一部分。</a:t>
            </a:r>
            <a:endParaRPr lang="en-US" sz="15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Shape 0"/>
          <p:cNvSpPr/>
          <p:nvPr/>
        </p:nvSpPr>
        <p:spPr>
          <a:xfrm>
            <a:off x="793790" y="597218"/>
            <a:ext cx="2356247" cy="300990"/>
          </a:xfrm>
          <a:prstGeom prst="roundRect">
            <a:avLst>
              <a:gd name="adj" fmla="val 6726"/>
            </a:avLst>
          </a:prstGeom>
          <a:solidFill>
            <a:srgbClr val="CCD7FF"/>
          </a:solidFill>
          <a:ln/>
        </p:spPr>
      </p:sp>
      <p:sp>
        <p:nvSpPr>
          <p:cNvPr id="3" name="Text 1"/>
          <p:cNvSpPr/>
          <p:nvPr/>
        </p:nvSpPr>
        <p:spPr>
          <a:xfrm>
            <a:off x="894993" y="647819"/>
            <a:ext cx="2153841" cy="199787"/>
          </a:xfrm>
          <a:prstGeom prst="rect">
            <a:avLst/>
          </a:prstGeom>
          <a:noFill/>
          <a:ln/>
        </p:spPr>
        <p:txBody>
          <a:bodyPr wrap="none" lIns="0" tIns="0" rIns="0" bIns="0" rtlCol="0" anchor="t"/>
          <a:lstStyle/>
          <a:p>
            <a:pPr algn="l" indent="0" marL="0">
              <a:lnSpc>
                <a:spcPts val="1550"/>
              </a:lnSpc>
              <a:buNone/>
            </a:pPr>
            <a:r>
              <a:rPr lang="en-US" sz="1050" dirty="0">
                <a:solidFill>
                  <a:srgbClr val="4C4C4D"/>
                </a:solidFill>
                <a:latin typeface="Heebo" pitchFamily="34" charset="0"/>
                <a:ea typeface="Heebo" pitchFamily="34" charset="-122"/>
                <a:cs typeface="Heebo" pitchFamily="34" charset="-120"/>
              </a:rPr>
              <a:t>文化智商 CULTURAL INTELLIGENCE</a:t>
            </a:r>
            <a:endParaRPr lang="en-US" sz="1050" dirty="0"/>
          </a:p>
        </p:txBody>
      </p:sp>
      <p:sp>
        <p:nvSpPr>
          <p:cNvPr id="4" name="Text 2"/>
          <p:cNvSpPr/>
          <p:nvPr/>
        </p:nvSpPr>
        <p:spPr>
          <a:xfrm>
            <a:off x="793790" y="955477"/>
            <a:ext cx="8434983" cy="1054179"/>
          </a:xfrm>
          <a:prstGeom prst="rect">
            <a:avLst/>
          </a:prstGeom>
          <a:noFill/>
          <a:ln/>
        </p:spPr>
        <p:txBody>
          <a:bodyPr wrap="square" lIns="0" tIns="0" rIns="0" bIns="0" rtlCol="0" anchor="t"/>
          <a:lstStyle/>
          <a:p>
            <a:pPr algn="l" indent="0" marL="0">
              <a:lnSpc>
                <a:spcPts val="4150"/>
              </a:lnSpc>
              <a:buNone/>
            </a:pPr>
            <a:r>
              <a:rPr lang="en-US" sz="3300" dirty="0">
                <a:solidFill>
                  <a:srgbClr val="152D47"/>
                </a:solidFill>
                <a:latin typeface="Crimson Pro Semi Bold" pitchFamily="34" charset="0"/>
                <a:ea typeface="Crimson Pro Semi Bold" pitchFamily="34" charset="-122"/>
                <a:cs typeface="Crimson Pro Semi Bold" pitchFamily="34" charset="-120"/>
              </a:rPr>
              <a:t>从文化无知到文化聪慧</a:t>
            </a:r>
            <a:endParaRPr lang="en-US" sz="3300" dirty="0"/>
          </a:p>
          <a:p>
            <a:pPr algn="l" indent="0" marL="0">
              <a:lnSpc>
                <a:spcPts val="4150"/>
              </a:lnSpc>
              <a:buNone/>
            </a:pPr>
            <a:r>
              <a:rPr lang="en-US" sz="3300" dirty="0">
                <a:solidFill>
                  <a:srgbClr val="2150FE"/>
                </a:solidFill>
                <a:latin typeface="Crimson Pro Semi Bold" pitchFamily="34" charset="0"/>
                <a:ea typeface="Crimson Pro Semi Bold" pitchFamily="34" charset="-122"/>
                <a:cs typeface="Crimson Pro Semi Bold" pitchFamily="34" charset="-120"/>
              </a:rPr>
              <a:t>From Cultural Ignorance to Cultural Intelligence</a:t>
            </a:r>
            <a:endParaRPr lang="en-US" sz="3300" dirty="0"/>
          </a:p>
        </p:txBody>
      </p:sp>
      <p:sp>
        <p:nvSpPr>
          <p:cNvPr id="5" name="Text 3"/>
          <p:cNvSpPr/>
          <p:nvPr/>
        </p:nvSpPr>
        <p:spPr>
          <a:xfrm>
            <a:off x="793790" y="2224683"/>
            <a:ext cx="13042821" cy="499348"/>
          </a:xfrm>
          <a:prstGeom prst="rect">
            <a:avLst/>
          </a:prstGeom>
          <a:noFill/>
          <a:ln/>
        </p:spPr>
        <p:txBody>
          <a:bodyPr wrap="squar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文化智商（CQ，Cultural Intelligence）是21世纪职场领导力的核心素养之一。它不是天赋，而是可以通过系统学习和刻意练习持续提升的能力。以下成长路径描述了大多数人在跨文化能力发展上的进阶历程。</a:t>
            </a:r>
            <a:endParaRPr lang="en-US" sz="1300" dirty="0"/>
          </a:p>
        </p:txBody>
      </p:sp>
      <p:sp>
        <p:nvSpPr>
          <p:cNvPr id="6" name="Shape 4"/>
          <p:cNvSpPr/>
          <p:nvPr/>
        </p:nvSpPr>
        <p:spPr>
          <a:xfrm>
            <a:off x="793790" y="2885242"/>
            <a:ext cx="1630323" cy="936308"/>
          </a:xfrm>
          <a:prstGeom prst="roundRect">
            <a:avLst>
              <a:gd name="adj" fmla="val 2703"/>
            </a:avLst>
          </a:prstGeom>
          <a:solidFill>
            <a:srgbClr val="F2EEEE"/>
          </a:solidFill>
          <a:ln/>
        </p:spPr>
      </p:sp>
      <p:pic>
        <p:nvPicPr>
          <p:cNvPr id="7"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490305" y="3234809"/>
            <a:ext cx="237173" cy="237173"/>
          </a:xfrm>
          <a:prstGeom prst="rect">
            <a:avLst/>
          </a:prstGeom>
        </p:spPr>
      </p:pic>
      <p:sp>
        <p:nvSpPr>
          <p:cNvPr id="8" name="Text 5"/>
          <p:cNvSpPr/>
          <p:nvPr/>
        </p:nvSpPr>
        <p:spPr>
          <a:xfrm>
            <a:off x="2592705" y="3053834"/>
            <a:ext cx="2531626" cy="263485"/>
          </a:xfrm>
          <a:prstGeom prst="rect">
            <a:avLst/>
          </a:prstGeom>
          <a:noFill/>
          <a:ln/>
        </p:spPr>
        <p:txBody>
          <a:bodyPr wrap="none" lIns="0" tIns="0" rIns="0" bIns="0" rtlCol="0" anchor="t"/>
          <a:lstStyle/>
          <a:p>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文化无知 Cultural Ignorance</a:t>
            </a:r>
            <a:endParaRPr lang="en-US" sz="1650" dirty="0"/>
          </a:p>
        </p:txBody>
      </p:sp>
      <p:sp>
        <p:nvSpPr>
          <p:cNvPr id="9" name="Text 6"/>
          <p:cNvSpPr/>
          <p:nvPr/>
        </p:nvSpPr>
        <p:spPr>
          <a:xfrm>
            <a:off x="2592705" y="3403283"/>
            <a:ext cx="8032194" cy="249674"/>
          </a:xfrm>
          <a:prstGeom prst="rect">
            <a:avLst/>
          </a:prstGeom>
          <a:noFill/>
          <a:ln/>
        </p:spPr>
        <p:txBody>
          <a:bodyPr wrap="non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不知道文化差异的存在，将自己的文化规范视为"正常"，以本文化标准评判他人行为，误解频发却不知原因。</a:t>
            </a:r>
            <a:endParaRPr lang="en-US" sz="1300" dirty="0"/>
          </a:p>
        </p:txBody>
      </p:sp>
      <p:sp>
        <p:nvSpPr>
          <p:cNvPr id="10" name="Shape 7"/>
          <p:cNvSpPr/>
          <p:nvPr/>
        </p:nvSpPr>
        <p:spPr>
          <a:xfrm>
            <a:off x="2508409" y="3812024"/>
            <a:ext cx="11243905" cy="11430"/>
          </a:xfrm>
          <a:prstGeom prst="roundRect">
            <a:avLst>
              <a:gd name="adj" fmla="val 221395"/>
            </a:avLst>
          </a:prstGeom>
          <a:solidFill>
            <a:srgbClr val="D8D4D4"/>
          </a:solidFill>
          <a:ln/>
        </p:spPr>
      </p:sp>
      <p:sp>
        <p:nvSpPr>
          <p:cNvPr id="11" name="Shape 8"/>
          <p:cNvSpPr/>
          <p:nvPr/>
        </p:nvSpPr>
        <p:spPr>
          <a:xfrm>
            <a:off x="793790" y="3905845"/>
            <a:ext cx="3260646" cy="1185982"/>
          </a:xfrm>
          <a:prstGeom prst="roundRect">
            <a:avLst>
              <a:gd name="adj" fmla="val 2134"/>
            </a:avLst>
          </a:prstGeom>
          <a:solidFill>
            <a:srgbClr val="F2EEEE"/>
          </a:solidFill>
          <a:ln/>
        </p:spPr>
      </p:sp>
      <p:pic>
        <p:nvPicPr>
          <p:cNvPr id="12"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5526" y="4380190"/>
            <a:ext cx="237173" cy="237173"/>
          </a:xfrm>
          <a:prstGeom prst="rect">
            <a:avLst/>
          </a:prstGeom>
        </p:spPr>
      </p:pic>
      <p:sp>
        <p:nvSpPr>
          <p:cNvPr id="13" name="Text 9"/>
          <p:cNvSpPr/>
          <p:nvPr/>
        </p:nvSpPr>
        <p:spPr>
          <a:xfrm>
            <a:off x="4223028" y="4074438"/>
            <a:ext cx="2583894" cy="263485"/>
          </a:xfrm>
          <a:prstGeom prst="rect">
            <a:avLst/>
          </a:prstGeom>
          <a:noFill/>
          <a:ln/>
        </p:spPr>
        <p:txBody>
          <a:bodyPr wrap="none" lIns="0" tIns="0" rIns="0" bIns="0" rtlCol="0" anchor="t"/>
          <a:lstStyle/>
          <a:p>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文化意识 Cultural Awareness</a:t>
            </a:r>
            <a:endParaRPr lang="en-US" sz="1650" dirty="0"/>
          </a:p>
        </p:txBody>
      </p:sp>
      <p:sp>
        <p:nvSpPr>
          <p:cNvPr id="14" name="Text 10"/>
          <p:cNvSpPr/>
          <p:nvPr/>
        </p:nvSpPr>
        <p:spPr>
          <a:xfrm>
            <a:off x="4223028" y="4423886"/>
            <a:ext cx="9444990" cy="499348"/>
          </a:xfrm>
          <a:prstGeom prst="rect">
            <a:avLst/>
          </a:prstGeom>
          <a:noFill/>
          <a:ln/>
        </p:spPr>
        <p:txBody>
          <a:bodyPr wrap="squar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开始认识到文化差异的存在，能辨识不同文化行为，但仍难以摆脱本文化视角的判断，需要刻意提醒自己"这只是不同，不是对错"。</a:t>
            </a:r>
            <a:endParaRPr lang="en-US" sz="1300" dirty="0"/>
          </a:p>
        </p:txBody>
      </p:sp>
      <p:sp>
        <p:nvSpPr>
          <p:cNvPr id="15" name="Shape 11"/>
          <p:cNvSpPr/>
          <p:nvPr/>
        </p:nvSpPr>
        <p:spPr>
          <a:xfrm>
            <a:off x="4138732" y="5082302"/>
            <a:ext cx="9613583" cy="11430"/>
          </a:xfrm>
          <a:prstGeom prst="roundRect">
            <a:avLst>
              <a:gd name="adj" fmla="val 221395"/>
            </a:avLst>
          </a:prstGeom>
          <a:solidFill>
            <a:srgbClr val="D8D4D4"/>
          </a:solidFill>
          <a:ln/>
        </p:spPr>
      </p:sp>
      <p:sp>
        <p:nvSpPr>
          <p:cNvPr id="16" name="Shape 12"/>
          <p:cNvSpPr/>
          <p:nvPr/>
        </p:nvSpPr>
        <p:spPr>
          <a:xfrm>
            <a:off x="793790" y="5176123"/>
            <a:ext cx="4890968" cy="1185982"/>
          </a:xfrm>
          <a:prstGeom prst="roundRect">
            <a:avLst>
              <a:gd name="adj" fmla="val 2134"/>
            </a:avLst>
          </a:prstGeom>
          <a:solidFill>
            <a:srgbClr val="F2EEEE"/>
          </a:solidFill>
          <a:ln/>
        </p:spPr>
      </p:sp>
      <p:pic>
        <p:nvPicPr>
          <p:cNvPr id="17"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0628" y="5650468"/>
            <a:ext cx="237173" cy="237173"/>
          </a:xfrm>
          <a:prstGeom prst="rect">
            <a:avLst/>
          </a:prstGeom>
        </p:spPr>
      </p:pic>
      <p:sp>
        <p:nvSpPr>
          <p:cNvPr id="18" name="Text 13"/>
          <p:cNvSpPr/>
          <p:nvPr/>
        </p:nvSpPr>
        <p:spPr>
          <a:xfrm>
            <a:off x="5853351" y="5344716"/>
            <a:ext cx="2968943" cy="263485"/>
          </a:xfrm>
          <a:prstGeom prst="rect">
            <a:avLst/>
          </a:prstGeom>
          <a:noFill/>
          <a:ln/>
        </p:spPr>
        <p:txBody>
          <a:bodyPr wrap="none" lIns="0" tIns="0" rIns="0" bIns="0" rtlCol="0" anchor="t"/>
          <a:lstStyle/>
          <a:p>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文化理解 Cultural Understanding</a:t>
            </a:r>
            <a:endParaRPr lang="en-US" sz="1650" dirty="0"/>
          </a:p>
        </p:txBody>
      </p:sp>
      <p:sp>
        <p:nvSpPr>
          <p:cNvPr id="19" name="Text 14"/>
          <p:cNvSpPr/>
          <p:nvPr/>
        </p:nvSpPr>
        <p:spPr>
          <a:xfrm>
            <a:off x="5853351" y="5694164"/>
            <a:ext cx="7814667" cy="499348"/>
          </a:xfrm>
          <a:prstGeom prst="rect">
            <a:avLst/>
          </a:prstGeom>
          <a:noFill/>
          <a:ln/>
        </p:spPr>
        <p:txBody>
          <a:bodyPr wrap="squar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掌握系统化的跨文化分析框架（如Hofstede），能从对方文化逻辑出发理解其行为，开始在沟通中主动调整风格，冲突频率明显降低。</a:t>
            </a:r>
            <a:endParaRPr lang="en-US" sz="1300" dirty="0"/>
          </a:p>
        </p:txBody>
      </p:sp>
      <p:sp>
        <p:nvSpPr>
          <p:cNvPr id="20" name="Shape 15"/>
          <p:cNvSpPr/>
          <p:nvPr/>
        </p:nvSpPr>
        <p:spPr>
          <a:xfrm>
            <a:off x="5769054" y="6352580"/>
            <a:ext cx="7983260" cy="11430"/>
          </a:xfrm>
          <a:prstGeom prst="roundRect">
            <a:avLst>
              <a:gd name="adj" fmla="val 221395"/>
            </a:avLst>
          </a:prstGeom>
          <a:solidFill>
            <a:srgbClr val="D8D4D4"/>
          </a:solidFill>
          <a:ln/>
        </p:spPr>
      </p:sp>
      <p:sp>
        <p:nvSpPr>
          <p:cNvPr id="21" name="Shape 16"/>
          <p:cNvSpPr/>
          <p:nvPr/>
        </p:nvSpPr>
        <p:spPr>
          <a:xfrm>
            <a:off x="793790" y="6446401"/>
            <a:ext cx="6521410" cy="1185982"/>
          </a:xfrm>
          <a:prstGeom prst="roundRect">
            <a:avLst>
              <a:gd name="adj" fmla="val 2134"/>
            </a:avLst>
          </a:prstGeom>
          <a:solidFill>
            <a:srgbClr val="F2EEEE"/>
          </a:solidFill>
          <a:ln/>
        </p:spPr>
      </p:sp>
      <p:pic>
        <p:nvPicPr>
          <p:cNvPr id="22"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35849" y="6920746"/>
            <a:ext cx="237173" cy="237173"/>
          </a:xfrm>
          <a:prstGeom prst="rect">
            <a:avLst/>
          </a:prstGeom>
        </p:spPr>
      </p:pic>
      <p:sp>
        <p:nvSpPr>
          <p:cNvPr id="23" name="Text 17"/>
          <p:cNvSpPr/>
          <p:nvPr/>
        </p:nvSpPr>
        <p:spPr>
          <a:xfrm>
            <a:off x="7483792" y="6614993"/>
            <a:ext cx="2686407" cy="263485"/>
          </a:xfrm>
          <a:prstGeom prst="rect">
            <a:avLst/>
          </a:prstGeom>
          <a:noFill/>
          <a:ln/>
        </p:spPr>
        <p:txBody>
          <a:bodyPr wrap="none" lIns="0" tIns="0" rIns="0" bIns="0" rtlCol="0" anchor="t"/>
          <a:lstStyle/>
          <a:p>
            <a:pPr algn="l" indent="0" marL="0">
              <a:lnSpc>
                <a:spcPts val="2050"/>
              </a:lnSpc>
              <a:buNone/>
            </a:pPr>
            <a:r>
              <a:rPr lang="en-US" sz="1650" dirty="0">
                <a:solidFill>
                  <a:srgbClr val="4C4C4D"/>
                </a:solidFill>
                <a:latin typeface="Crimson Pro Semi Bold" pitchFamily="34" charset="0"/>
                <a:ea typeface="Crimson Pro Semi Bold" pitchFamily="34" charset="-122"/>
                <a:cs typeface="Crimson Pro Semi Bold" pitchFamily="34" charset="-120"/>
              </a:rPr>
              <a:t>文化聪慧 Cultural Intelligence</a:t>
            </a:r>
            <a:endParaRPr lang="en-US" sz="1650" dirty="0"/>
          </a:p>
        </p:txBody>
      </p:sp>
      <p:sp>
        <p:nvSpPr>
          <p:cNvPr id="24" name="Text 18"/>
          <p:cNvSpPr/>
          <p:nvPr/>
        </p:nvSpPr>
        <p:spPr>
          <a:xfrm>
            <a:off x="7483792" y="6964442"/>
            <a:ext cx="6184225" cy="499348"/>
          </a:xfrm>
          <a:prstGeom prst="rect">
            <a:avLst/>
          </a:prstGeom>
          <a:noFill/>
          <a:ln/>
        </p:spPr>
        <p:txBody>
          <a:bodyPr wrap="squar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能在不同文化语境中灵活切换沟通策略，建立跨文化信任，领导多元团队，将文化多样性转化为创新优势。跨文化互动不再是挑战，而是机遇。</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793790" y="1721882"/>
            <a:ext cx="2049185" cy="373142"/>
          </a:xfrm>
          <a:prstGeom prst="roundRect">
            <a:avLst>
              <a:gd name="adj" fmla="val 6383"/>
            </a:avLst>
          </a:prstGeom>
          <a:solidFill>
            <a:srgbClr val="CCD7FF"/>
          </a:solidFill>
          <a:ln/>
        </p:spPr>
      </p:sp>
      <p:sp>
        <p:nvSpPr>
          <p:cNvPr id="3" name="Text 1"/>
          <p:cNvSpPr/>
          <p:nvPr/>
        </p:nvSpPr>
        <p:spPr>
          <a:xfrm>
            <a:off x="912852" y="1781413"/>
            <a:ext cx="1811060" cy="254079"/>
          </a:xfrm>
          <a:prstGeom prst="rect">
            <a:avLst/>
          </a:prstGeom>
          <a:noFill/>
          <a:ln/>
        </p:spPr>
        <p:txBody>
          <a:bodyPr wrap="none" lIns="0" tIns="0" rIns="0" bIns="0" rtlCol="0" anchor="t"/>
          <a:lstStyle/>
          <a:p>
            <a:pPr algn="l" indent="0" marL="0">
              <a:lnSpc>
                <a:spcPts val="2000"/>
              </a:lnSpc>
              <a:buNone/>
            </a:pPr>
            <a:r>
              <a:rPr lang="en-US" sz="1250" dirty="0">
                <a:solidFill>
                  <a:srgbClr val="4C4C4D"/>
                </a:solidFill>
                <a:latin typeface="Heebo" pitchFamily="34" charset="0"/>
                <a:ea typeface="Heebo" pitchFamily="34" charset="-122"/>
                <a:cs typeface="Heebo" pitchFamily="34" charset="-120"/>
              </a:rPr>
              <a:t>学习地图 LEARNING MAP</a:t>
            </a:r>
            <a:endParaRPr lang="en-US" sz="1250" dirty="0"/>
          </a:p>
        </p:txBody>
      </p:sp>
      <p:sp>
        <p:nvSpPr>
          <p:cNvPr id="4" name="Text 2"/>
          <p:cNvSpPr/>
          <p:nvPr/>
        </p:nvSpPr>
        <p:spPr>
          <a:xfrm>
            <a:off x="793790" y="2174319"/>
            <a:ext cx="4961811" cy="1240155"/>
          </a:xfrm>
          <a:prstGeom prst="rect">
            <a:avLst/>
          </a:prstGeom>
          <a:noFill/>
          <a:ln/>
        </p:spPr>
        <p:txBody>
          <a:bodyPr wrap="square" lIns="0" tIns="0" rIns="0" bIns="0" rtlCol="0" anchor="t"/>
          <a:lstStyle/>
          <a:p>
            <a:pPr algn="l" indent="0" marL="0">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本课你将收获什么？</a:t>
            </a:r>
            <a:endParaRPr lang="en-US" sz="3900" dirty="0"/>
          </a:p>
          <a:p>
            <a:pPr algn="l" indent="0" marL="0">
              <a:lnSpc>
                <a:spcPts val="4850"/>
              </a:lnSpc>
              <a:buNone/>
            </a:pPr>
            <a:r>
              <a:rPr lang="en-US" sz="3900" dirty="0">
                <a:solidFill>
                  <a:srgbClr val="2150FE"/>
                </a:solidFill>
                <a:latin typeface="Crimson Pro Semi Bold" pitchFamily="34" charset="0"/>
                <a:ea typeface="Crimson Pro Semi Bold" pitchFamily="34" charset="-122"/>
                <a:cs typeface="Crimson Pro Semi Bold" pitchFamily="34" charset="-120"/>
              </a:rPr>
              <a:t>What Will You Gain?</a:t>
            </a:r>
            <a:endParaRPr lang="en-US" sz="3900" dirty="0"/>
          </a:p>
        </p:txBody>
      </p:sp>
      <p:sp>
        <p:nvSpPr>
          <p:cNvPr id="5" name="Text 3"/>
          <p:cNvSpPr/>
          <p:nvPr/>
        </p:nvSpPr>
        <p:spPr>
          <a:xfrm>
            <a:off x="793790" y="3712131"/>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本课程围绕一个核心信念展开：</a:t>
            </a:r>
            <a:pPr algn="l" indent="0" marL="0">
              <a:lnSpc>
                <a:spcPts val="2500"/>
              </a:lnSpc>
              <a:buNone/>
            </a:pPr>
            <a:r>
              <a:rPr lang="en-US" sz="1550" b="1" dirty="0">
                <a:solidFill>
                  <a:srgbClr val="4C4C4D"/>
                </a:solidFill>
                <a:latin typeface="Heebo" pitchFamily="34" charset="0"/>
                <a:ea typeface="Heebo" pitchFamily="34" charset="-122"/>
                <a:cs typeface="Heebo" pitchFamily="34" charset="-120"/>
              </a:rPr>
              <a:t>文化没有对错，只有不同。</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理解这一点，是跨文化适应的起点，也是职场国际化的关键能力。</a:t>
            </a:r>
            <a:endParaRPr lang="en-US" sz="1550" dirty="0"/>
          </a:p>
        </p:txBody>
      </p:sp>
      <p:sp>
        <p:nvSpPr>
          <p:cNvPr id="6" name="Shape 4"/>
          <p:cNvSpPr/>
          <p:nvPr/>
        </p:nvSpPr>
        <p:spPr>
          <a:xfrm>
            <a:off x="650915" y="4252913"/>
            <a:ext cx="6565106" cy="2254687"/>
          </a:xfrm>
          <a:prstGeom prst="roundRect">
            <a:avLst>
              <a:gd name="adj" fmla="val 1320"/>
            </a:avLst>
          </a:prstGeom>
          <a:solidFill>
            <a:srgbClr val="2150FE"/>
          </a:solidFill>
          <a:ln/>
        </p:spPr>
      </p:sp>
      <p:sp>
        <p:nvSpPr>
          <p:cNvPr id="7" name="Text 5"/>
          <p:cNvSpPr/>
          <p:nvPr/>
        </p:nvSpPr>
        <p:spPr>
          <a:xfrm>
            <a:off x="849273" y="4451271"/>
            <a:ext cx="3083957" cy="310158"/>
          </a:xfrm>
          <a:prstGeom prst="rect">
            <a:avLst/>
          </a:prstGeom>
          <a:noFill/>
          <a:ln/>
        </p:spPr>
        <p:txBody>
          <a:bodyPr wrap="none" lIns="0" tIns="0" rIns="0" bIns="0" rtlCol="0" anchor="t"/>
          <a:lstStyle/>
          <a:p>
            <a:pPr algn="l" indent="0" marL="0">
              <a:lnSpc>
                <a:spcPts val="2400"/>
              </a:lnSpc>
              <a:buNone/>
            </a:pPr>
            <a:r>
              <a:rPr lang="en-US" sz="1950" dirty="0">
                <a:solidFill>
                  <a:srgbClr val="FFFFFF"/>
                </a:solidFill>
                <a:latin typeface="Crimson Pro Semi Bold" pitchFamily="34" charset="0"/>
                <a:ea typeface="Crimson Pro Semi Bold" pitchFamily="34" charset="-122"/>
                <a:cs typeface="Crimson Pro Semi Bold" pitchFamily="34" charset="-120"/>
              </a:rPr>
              <a:t>学习目标 Learning Objectives</a:t>
            </a:r>
            <a:endParaRPr lang="en-US" sz="1950" dirty="0"/>
          </a:p>
        </p:txBody>
      </p:sp>
      <p:sp>
        <p:nvSpPr>
          <p:cNvPr id="8" name="Text 6"/>
          <p:cNvSpPr/>
          <p:nvPr/>
        </p:nvSpPr>
        <p:spPr>
          <a:xfrm>
            <a:off x="849273" y="4959787"/>
            <a:ext cx="6168390" cy="1478399"/>
          </a:xfrm>
          <a:prstGeom prst="rect">
            <a:avLst/>
          </a:prstGeom>
          <a:noFill/>
          <a:ln/>
        </p:spPr>
        <p:txBody>
          <a:bodyPr wrap="square" lIns="0" tIns="0" rIns="0" bIns="0" rtlCol="0" anchor="t"/>
          <a:lstStyle/>
          <a:p>
            <a:pPr algn="l" marL="342900" indent="-342900">
              <a:lnSpc>
                <a:spcPts val="2500"/>
              </a:lnSpc>
              <a:buSzPct val="100000"/>
              <a:buFont typeface="+mj-lt"/>
              <a:buAutoNum type="arabicPeriod" startAt="1"/>
            </a:pPr>
            <a:r>
              <a:rPr lang="en-US" sz="1550" dirty="0">
                <a:solidFill>
                  <a:srgbClr val="FFFFFF"/>
                </a:solidFill>
                <a:latin typeface="Heebo" pitchFamily="34" charset="0"/>
                <a:ea typeface="Heebo" pitchFamily="34" charset="-122"/>
                <a:cs typeface="Heebo" pitchFamily="34" charset="-120"/>
              </a:rPr>
              <a:t>理解文化不是"对或错"，只是"不同"——打破文化偏见的认知基础</a:t>
            </a:r>
            <a:endParaRPr lang="en-US" sz="1550" dirty="0"/>
          </a:p>
          <a:p>
            <a:pPr algn="l" marL="342900" indent="-342900">
              <a:lnSpc>
                <a:spcPts val="2500"/>
              </a:lnSpc>
              <a:buSzPct val="100000"/>
              <a:buFont typeface="+mj-lt"/>
              <a:buAutoNum type="arabicPeriod" startAt="2"/>
            </a:pPr>
            <a:r>
              <a:rPr lang="en-US" sz="1550" dirty="0">
                <a:solidFill>
                  <a:srgbClr val="FFFFFF"/>
                </a:solidFill>
                <a:latin typeface="Heebo" pitchFamily="34" charset="0"/>
                <a:ea typeface="Heebo" pitchFamily="34" charset="-122"/>
                <a:cs typeface="Heebo" pitchFamily="34" charset="-120"/>
              </a:rPr>
              <a:t>掌握识别文化差异的关键维度——Hofstede六维框架</a:t>
            </a:r>
            <a:endParaRPr lang="en-US" sz="1550" dirty="0"/>
          </a:p>
          <a:p>
            <a:pPr algn="l" marL="342900" indent="-342900">
              <a:lnSpc>
                <a:spcPts val="2500"/>
              </a:lnSpc>
              <a:buSzPct val="100000"/>
              <a:buFont typeface="+mj-lt"/>
              <a:buAutoNum type="arabicPeriod" startAt="3"/>
            </a:pPr>
            <a:r>
              <a:rPr lang="en-US" sz="1550" dirty="0">
                <a:solidFill>
                  <a:srgbClr val="FFFFFF"/>
                </a:solidFill>
                <a:latin typeface="Heebo" pitchFamily="34" charset="0"/>
                <a:ea typeface="Heebo" pitchFamily="34" charset="-122"/>
                <a:cs typeface="Heebo" pitchFamily="34" charset="-120"/>
              </a:rPr>
              <a:t>学会适应不同文化背景的人——调整风格而非改变价值观</a:t>
            </a:r>
            <a:endParaRPr lang="en-US" sz="1550" dirty="0"/>
          </a:p>
          <a:p>
            <a:pPr algn="l" marL="342900" indent="-342900">
              <a:lnSpc>
                <a:spcPts val="2500"/>
              </a:lnSpc>
              <a:buSzPct val="100000"/>
              <a:buFont typeface="+mj-lt"/>
              <a:buAutoNum type="arabicPeriod" startAt="4"/>
            </a:pPr>
            <a:r>
              <a:rPr lang="en-US" sz="1550" dirty="0">
                <a:solidFill>
                  <a:srgbClr val="FFFFFF"/>
                </a:solidFill>
                <a:latin typeface="Heebo" pitchFamily="34" charset="0"/>
                <a:ea typeface="Heebo" pitchFamily="34" charset="-122"/>
                <a:cs typeface="Heebo" pitchFamily="34" charset="-120"/>
              </a:rPr>
              <a:t>从"文化无知"转变为"文化聪慧与包容"——建立持续学习的文化智商</a:t>
            </a:r>
            <a:endParaRPr lang="en-US" sz="1550" dirty="0"/>
          </a:p>
        </p:txBody>
      </p:sp>
      <p:sp>
        <p:nvSpPr>
          <p:cNvPr id="9" name="Text 7"/>
          <p:cNvSpPr/>
          <p:nvPr/>
        </p:nvSpPr>
        <p:spPr>
          <a:xfrm>
            <a:off x="7564874" y="4451271"/>
            <a:ext cx="2507933" cy="310158"/>
          </a:xfrm>
          <a:prstGeom prst="rect">
            <a:avLst/>
          </a:prstGeom>
          <a:noFill/>
          <a:ln/>
        </p:spPr>
        <p:txBody>
          <a:bodyPr wrap="none" lIns="0" tIns="0" rIns="0" bIns="0" rtlCol="0" anchor="t"/>
          <a:lstStyle/>
          <a:p>
            <a:pPr algn="l" indent="0" marL="0">
              <a:lnSpc>
                <a:spcPts val="2400"/>
              </a:lnSpc>
              <a:buNone/>
            </a:pPr>
            <a:r>
              <a:rPr lang="en-US" sz="1950" dirty="0">
                <a:solidFill>
                  <a:srgbClr val="152D47"/>
                </a:solidFill>
                <a:latin typeface="Crimson Pro Semi Bold" pitchFamily="34" charset="0"/>
                <a:ea typeface="Crimson Pro Semi Bold" pitchFamily="34" charset="-122"/>
                <a:cs typeface="Crimson Pro Semi Bold" pitchFamily="34" charset="-120"/>
              </a:rPr>
              <a:t>关键成果 Key Outcomes</a:t>
            </a:r>
            <a:endParaRPr lang="en-US" sz="1950" dirty="0"/>
          </a:p>
        </p:txBody>
      </p:sp>
      <p:sp>
        <p:nvSpPr>
          <p:cNvPr id="10" name="Text 8"/>
          <p:cNvSpPr/>
          <p:nvPr/>
        </p:nvSpPr>
        <p:spPr>
          <a:xfrm>
            <a:off x="7564874" y="4959787"/>
            <a:ext cx="6279356" cy="1478399"/>
          </a:xfrm>
          <a:prstGeom prst="rect">
            <a:avLst/>
          </a:prstGeom>
          <a:noFill/>
          <a:ln/>
        </p:spPr>
        <p:txBody>
          <a:bodyPr wrap="square" lIns="0" tIns="0" rIns="0" bIns="0" rtlCol="0" anchor="t"/>
          <a:lstStyle/>
          <a:p>
            <a:pPr algn="l" marL="342900" indent="-342900">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更高效的跨文化工作能力</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——在多元文化团队中发挥最大价值</a:t>
            </a:r>
            <a:endParaRPr lang="en-US" sz="1550" dirty="0"/>
          </a:p>
          <a:p>
            <a:pPr algn="l" marL="342900" indent="-342900">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减少误解与冲突</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——理解行为背后的文化逻辑，避免错误归因</a:t>
            </a:r>
            <a:endParaRPr lang="en-US" sz="1550" dirty="0"/>
          </a:p>
          <a:p>
            <a:pPr algn="l" marL="342900" indent="-342900">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建立跨文化团队信任</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——以尊重和理解为基础的深度协作</a:t>
            </a:r>
            <a:endParaRPr lang="en-US" sz="1550" dirty="0"/>
          </a:p>
          <a:p>
            <a:pPr algn="l" marL="342900" indent="-342900">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全球领导力信心</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——具备在国际环境中带领多元团队的底气</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Shape 0"/>
          <p:cNvSpPr/>
          <p:nvPr/>
        </p:nvSpPr>
        <p:spPr>
          <a:xfrm>
            <a:off x="781407" y="593527"/>
            <a:ext cx="1781770" cy="294680"/>
          </a:xfrm>
          <a:prstGeom prst="roundRect">
            <a:avLst>
              <a:gd name="adj" fmla="val 6763"/>
            </a:avLst>
          </a:prstGeom>
          <a:solidFill>
            <a:srgbClr val="CCD7FF"/>
          </a:solidFill>
          <a:ln/>
        </p:spPr>
      </p:sp>
      <p:sp>
        <p:nvSpPr>
          <p:cNvPr id="3" name="Text 1"/>
          <p:cNvSpPr/>
          <p:nvPr/>
        </p:nvSpPr>
        <p:spPr>
          <a:xfrm>
            <a:off x="880943" y="643295"/>
            <a:ext cx="1582698" cy="195143"/>
          </a:xfrm>
          <a:prstGeom prst="rect">
            <a:avLst/>
          </a:prstGeom>
          <a:noFill/>
          <a:ln/>
        </p:spPr>
        <p:txBody>
          <a:bodyPr wrap="none" lIns="0" tIns="0" rIns="0" bIns="0" rtlCol="0" anchor="t"/>
          <a:lstStyle/>
          <a:p>
            <a:pPr algn="l" indent="0" marL="0">
              <a:lnSpc>
                <a:spcPts val="1500"/>
              </a:lnSpc>
              <a:buNone/>
            </a:pPr>
            <a:r>
              <a:rPr lang="en-US" sz="1000" dirty="0">
                <a:solidFill>
                  <a:srgbClr val="4C4C4D"/>
                </a:solidFill>
                <a:latin typeface="Heebo" pitchFamily="34" charset="0"/>
                <a:ea typeface="Heebo" pitchFamily="34" charset="-122"/>
                <a:cs typeface="Heebo" pitchFamily="34" charset="-120"/>
              </a:rPr>
              <a:t>核心要义 KEY TAKEAWAYS</a:t>
            </a:r>
            <a:endParaRPr lang="en-US" sz="1000" dirty="0"/>
          </a:p>
        </p:txBody>
      </p:sp>
      <p:sp>
        <p:nvSpPr>
          <p:cNvPr id="4" name="Text 2"/>
          <p:cNvSpPr/>
          <p:nvPr/>
        </p:nvSpPr>
        <p:spPr>
          <a:xfrm>
            <a:off x="781407" y="943689"/>
            <a:ext cx="4985147" cy="1037749"/>
          </a:xfrm>
          <a:prstGeom prst="rect">
            <a:avLst/>
          </a:prstGeom>
          <a:noFill/>
          <a:ln/>
        </p:spPr>
        <p:txBody>
          <a:bodyPr wrap="square" lIns="0" tIns="0" rIns="0" bIns="0" rtlCol="0" anchor="t"/>
          <a:lstStyle/>
          <a:p>
            <a:pPr algn="l" indent="0" marL="0">
              <a:lnSpc>
                <a:spcPts val="4050"/>
              </a:lnSpc>
              <a:buNone/>
            </a:pPr>
            <a:r>
              <a:rPr lang="en-US" sz="3250" dirty="0">
                <a:solidFill>
                  <a:srgbClr val="152D47"/>
                </a:solidFill>
                <a:latin typeface="Crimson Pro Semi Bold" pitchFamily="34" charset="0"/>
                <a:ea typeface="Crimson Pro Semi Bold" pitchFamily="34" charset="-122"/>
                <a:cs typeface="Crimson Pro Semi Bold" pitchFamily="34" charset="-120"/>
              </a:rPr>
              <a:t>带走这五件事</a:t>
            </a:r>
            <a:endParaRPr lang="en-US" sz="3250" dirty="0"/>
          </a:p>
          <a:p>
            <a:pPr algn="l" indent="0" marL="0">
              <a:lnSpc>
                <a:spcPts val="4050"/>
              </a:lnSpc>
              <a:buNone/>
            </a:pPr>
            <a:r>
              <a:rPr lang="en-US" sz="3250" dirty="0">
                <a:solidFill>
                  <a:srgbClr val="2150FE"/>
                </a:solidFill>
                <a:latin typeface="Crimson Pro Semi Bold" pitchFamily="34" charset="0"/>
                <a:ea typeface="Crimson Pro Semi Bold" pitchFamily="34" charset="-122"/>
                <a:cs typeface="Crimson Pro Semi Bold" pitchFamily="34" charset="-120"/>
              </a:rPr>
              <a:t>Five Things to Take With You</a:t>
            </a:r>
            <a:endParaRPr lang="en-US" sz="3250" dirty="0"/>
          </a:p>
        </p:txBody>
      </p:sp>
      <p:sp>
        <p:nvSpPr>
          <p:cNvPr id="5" name="Text 3"/>
          <p:cNvSpPr/>
          <p:nvPr/>
        </p:nvSpPr>
        <p:spPr>
          <a:xfrm>
            <a:off x="781407" y="2189798"/>
            <a:ext cx="13067586" cy="243959"/>
          </a:xfrm>
          <a:prstGeom prst="rect">
            <a:avLst/>
          </a:prstGeom>
          <a:noFill/>
          <a:ln/>
        </p:spPr>
        <p:txBody>
          <a:bodyPr wrap="none" lIns="0" tIns="0" rIns="0" bIns="0" rtlCol="0" anchor="t"/>
          <a:lstStyle/>
          <a:p>
            <a:pPr algn="l" indent="0" marL="0">
              <a:lnSpc>
                <a:spcPts val="1900"/>
              </a:lnSpc>
              <a:buNone/>
            </a:pPr>
            <a:r>
              <a:rPr lang="en-US" sz="1300" dirty="0">
                <a:solidFill>
                  <a:srgbClr val="4C4C4D"/>
                </a:solidFill>
                <a:latin typeface="Heebo" pitchFamily="34" charset="0"/>
                <a:ea typeface="Heebo" pitchFamily="34" charset="-122"/>
                <a:cs typeface="Heebo" pitchFamily="34" charset="-120"/>
              </a:rPr>
              <a:t>跨文化理解与适应是一项终身修炼的能力。课程结束，但学习才刚刚开始。以下是本课最核心的五个洞见，请将它们带入你的日常职场实践。</a:t>
            </a:r>
            <a:endParaRPr lang="en-US" sz="1300" dirty="0"/>
          </a:p>
        </p:txBody>
      </p:sp>
      <p:sp>
        <p:nvSpPr>
          <p:cNvPr id="6" name="Shape 4"/>
          <p:cNvSpPr/>
          <p:nvPr/>
        </p:nvSpPr>
        <p:spPr>
          <a:xfrm>
            <a:off x="781407" y="2589967"/>
            <a:ext cx="4263152" cy="2043589"/>
          </a:xfrm>
          <a:prstGeom prst="roundRect">
            <a:avLst>
              <a:gd name="adj" fmla="val 1219"/>
            </a:avLst>
          </a:prstGeom>
          <a:solidFill>
            <a:srgbClr val="F2EEEE"/>
          </a:solidFill>
          <a:ln/>
        </p:spPr>
      </p:sp>
      <p:sp>
        <p:nvSpPr>
          <p:cNvPr id="7" name="Shape 5"/>
          <p:cNvSpPr/>
          <p:nvPr/>
        </p:nvSpPr>
        <p:spPr>
          <a:xfrm>
            <a:off x="947380" y="2755940"/>
            <a:ext cx="498158" cy="498157"/>
          </a:xfrm>
          <a:prstGeom prst="roundRect">
            <a:avLst>
              <a:gd name="adj" fmla="val 18353823"/>
            </a:avLst>
          </a:prstGeom>
          <a:solidFill>
            <a:srgbClr val="2150FE"/>
          </a:solidFill>
          <a:ln/>
        </p:spPr>
      </p:sp>
      <p:pic>
        <p:nvPicPr>
          <p:cNvPr id="8"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84421" y="2892862"/>
            <a:ext cx="224076" cy="224076"/>
          </a:xfrm>
          <a:prstGeom prst="rect">
            <a:avLst/>
          </a:prstGeom>
        </p:spPr>
      </p:pic>
      <p:sp>
        <p:nvSpPr>
          <p:cNvPr id="9" name="Text 6"/>
          <p:cNvSpPr/>
          <p:nvPr/>
        </p:nvSpPr>
        <p:spPr>
          <a:xfrm>
            <a:off x="947380" y="3393043"/>
            <a:ext cx="2687955" cy="259318"/>
          </a:xfrm>
          <a:prstGeom prst="rect">
            <a:avLst/>
          </a:prstGeom>
          <a:noFill/>
          <a:ln/>
        </p:spPr>
        <p:txBody>
          <a:bodyPr wrap="none" lIns="0" tIns="0" rIns="0" bIns="0" rtlCol="0" anchor="t"/>
          <a:lstStyle/>
          <a:p>
            <a:pPr algn="l" indent="0" marL="0">
              <a:lnSpc>
                <a:spcPts val="2000"/>
              </a:lnSpc>
              <a:buNone/>
            </a:pPr>
            <a:r>
              <a:rPr lang="en-US" sz="1600" dirty="0">
                <a:solidFill>
                  <a:srgbClr val="4C4C4D"/>
                </a:solidFill>
                <a:latin typeface="Crimson Pro Semi Bold" pitchFamily="34" charset="0"/>
                <a:ea typeface="Crimson Pro Semi Bold" pitchFamily="34" charset="-122"/>
                <a:cs typeface="Crimson Pro Semi Bold" pitchFamily="34" charset="-120"/>
              </a:rPr>
              <a:t>文化无对错 No Right or Wrong</a:t>
            </a:r>
            <a:endParaRPr lang="en-US" sz="1600" dirty="0"/>
          </a:p>
        </p:txBody>
      </p:sp>
      <p:sp>
        <p:nvSpPr>
          <p:cNvPr id="10" name="Text 7"/>
          <p:cNvSpPr/>
          <p:nvPr/>
        </p:nvSpPr>
        <p:spPr>
          <a:xfrm>
            <a:off x="947380" y="3735705"/>
            <a:ext cx="3931206" cy="731877"/>
          </a:xfrm>
          <a:prstGeom prst="rect">
            <a:avLst/>
          </a:prstGeom>
          <a:noFill/>
          <a:ln/>
        </p:spPr>
        <p:txBody>
          <a:bodyPr wrap="square" lIns="0" tIns="0" rIns="0" bIns="0" rtlCol="0" anchor="t"/>
          <a:lstStyle/>
          <a:p>
            <a:pPr algn="l" indent="0" marL="0">
              <a:lnSpc>
                <a:spcPts val="1900"/>
              </a:lnSpc>
              <a:buNone/>
            </a:pPr>
            <a:r>
              <a:rPr lang="en-US" sz="1300" dirty="0">
                <a:solidFill>
                  <a:srgbClr val="4C4C4D"/>
                </a:solidFill>
                <a:latin typeface="Heebo" pitchFamily="34" charset="0"/>
                <a:ea typeface="Heebo" pitchFamily="34" charset="-122"/>
                <a:cs typeface="Heebo" pitchFamily="34" charset="-120"/>
              </a:rPr>
              <a:t>每种文化都有其内在逻辑和历史根源。"不同"不等于"错误"，停止用自己的文化标准评判他人是跨文化聪慧的第一步。</a:t>
            </a:r>
            <a:endParaRPr lang="en-US" sz="1300" dirty="0"/>
          </a:p>
        </p:txBody>
      </p:sp>
      <p:sp>
        <p:nvSpPr>
          <p:cNvPr id="11" name="Shape 8"/>
          <p:cNvSpPr/>
          <p:nvPr/>
        </p:nvSpPr>
        <p:spPr>
          <a:xfrm>
            <a:off x="5183505" y="2589967"/>
            <a:ext cx="4263271" cy="2043589"/>
          </a:xfrm>
          <a:prstGeom prst="roundRect">
            <a:avLst>
              <a:gd name="adj" fmla="val 1219"/>
            </a:avLst>
          </a:prstGeom>
          <a:solidFill>
            <a:srgbClr val="F2EEEE"/>
          </a:solidFill>
          <a:ln/>
        </p:spPr>
      </p:sp>
      <p:sp>
        <p:nvSpPr>
          <p:cNvPr id="12" name="Shape 9"/>
          <p:cNvSpPr/>
          <p:nvPr/>
        </p:nvSpPr>
        <p:spPr>
          <a:xfrm>
            <a:off x="5349478" y="2755940"/>
            <a:ext cx="498158" cy="498157"/>
          </a:xfrm>
          <a:prstGeom prst="roundRect">
            <a:avLst>
              <a:gd name="adj" fmla="val 18353823"/>
            </a:avLst>
          </a:prstGeom>
          <a:solidFill>
            <a:srgbClr val="2150FE"/>
          </a:solidFill>
          <a:ln/>
        </p:spPr>
      </p:sp>
      <p:pic>
        <p:nvPicPr>
          <p:cNvPr id="1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519" y="2892862"/>
            <a:ext cx="224076" cy="224076"/>
          </a:xfrm>
          <a:prstGeom prst="rect">
            <a:avLst/>
          </a:prstGeom>
        </p:spPr>
      </p:pic>
      <p:sp>
        <p:nvSpPr>
          <p:cNvPr id="14" name="Text 10"/>
          <p:cNvSpPr/>
          <p:nvPr/>
        </p:nvSpPr>
        <p:spPr>
          <a:xfrm>
            <a:off x="5349478" y="3393043"/>
            <a:ext cx="3131582" cy="259318"/>
          </a:xfrm>
          <a:prstGeom prst="rect">
            <a:avLst/>
          </a:prstGeom>
          <a:noFill/>
          <a:ln/>
        </p:spPr>
        <p:txBody>
          <a:bodyPr wrap="none" lIns="0" tIns="0" rIns="0" bIns="0" rtlCol="0" anchor="t"/>
          <a:lstStyle/>
          <a:p>
            <a:pPr algn="l" indent="0" marL="0">
              <a:lnSpc>
                <a:spcPts val="2000"/>
              </a:lnSpc>
              <a:buNone/>
            </a:pPr>
            <a:r>
              <a:rPr lang="en-US" sz="1600" dirty="0">
                <a:solidFill>
                  <a:srgbClr val="4C4C4D"/>
                </a:solidFill>
                <a:latin typeface="Crimson Pro Semi Bold" pitchFamily="34" charset="0"/>
                <a:ea typeface="Crimson Pro Semi Bold" pitchFamily="34" charset="-122"/>
                <a:cs typeface="Crimson Pro Semi Bold" pitchFamily="34" charset="-120"/>
              </a:rPr>
              <a:t>六维是工具 Six Dimensions as Tools</a:t>
            </a:r>
            <a:endParaRPr lang="en-US" sz="1600" dirty="0"/>
          </a:p>
        </p:txBody>
      </p:sp>
      <p:sp>
        <p:nvSpPr>
          <p:cNvPr id="15" name="Text 11"/>
          <p:cNvSpPr/>
          <p:nvPr/>
        </p:nvSpPr>
        <p:spPr>
          <a:xfrm>
            <a:off x="5349478" y="3735705"/>
            <a:ext cx="3931325" cy="731877"/>
          </a:xfrm>
          <a:prstGeom prst="rect">
            <a:avLst/>
          </a:prstGeom>
          <a:noFill/>
          <a:ln/>
        </p:spPr>
        <p:txBody>
          <a:bodyPr wrap="square" lIns="0" tIns="0" rIns="0" bIns="0" rtlCol="0" anchor="t"/>
          <a:lstStyle/>
          <a:p>
            <a:pPr algn="l" indent="0" marL="0">
              <a:lnSpc>
                <a:spcPts val="1900"/>
              </a:lnSpc>
              <a:buNone/>
            </a:pPr>
            <a:r>
              <a:rPr lang="en-US" sz="1300" dirty="0">
                <a:solidFill>
                  <a:srgbClr val="4C4C4D"/>
                </a:solidFill>
                <a:latin typeface="Heebo" pitchFamily="34" charset="0"/>
                <a:ea typeface="Heebo" pitchFamily="34" charset="-122"/>
                <a:cs typeface="Heebo" pitchFamily="34" charset="-120"/>
              </a:rPr>
              <a:t>Hofstede框架不是刻板印象，而是分析工具。用它来提问和理解，而非给人贴标签——每个人既是文化的产物，也是独特的个体。</a:t>
            </a:r>
            <a:endParaRPr lang="en-US" sz="1300" dirty="0"/>
          </a:p>
        </p:txBody>
      </p:sp>
      <p:sp>
        <p:nvSpPr>
          <p:cNvPr id="16" name="Shape 12"/>
          <p:cNvSpPr/>
          <p:nvPr/>
        </p:nvSpPr>
        <p:spPr>
          <a:xfrm>
            <a:off x="9585722" y="2589967"/>
            <a:ext cx="4263271" cy="2043589"/>
          </a:xfrm>
          <a:prstGeom prst="roundRect">
            <a:avLst>
              <a:gd name="adj" fmla="val 1219"/>
            </a:avLst>
          </a:prstGeom>
          <a:solidFill>
            <a:srgbClr val="F2EEEE"/>
          </a:solidFill>
          <a:ln/>
        </p:spPr>
      </p:sp>
      <p:sp>
        <p:nvSpPr>
          <p:cNvPr id="17" name="Shape 13"/>
          <p:cNvSpPr/>
          <p:nvPr/>
        </p:nvSpPr>
        <p:spPr>
          <a:xfrm>
            <a:off x="9751695" y="2755940"/>
            <a:ext cx="498158" cy="498157"/>
          </a:xfrm>
          <a:prstGeom prst="roundRect">
            <a:avLst>
              <a:gd name="adj" fmla="val 18353823"/>
            </a:avLst>
          </a:prstGeom>
          <a:solidFill>
            <a:srgbClr val="2150FE"/>
          </a:solidFill>
          <a:ln/>
        </p:spPr>
      </p:sp>
      <p:pic>
        <p:nvPicPr>
          <p:cNvPr id="18"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88736" y="2892862"/>
            <a:ext cx="224076" cy="224076"/>
          </a:xfrm>
          <a:prstGeom prst="rect">
            <a:avLst/>
          </a:prstGeom>
        </p:spPr>
      </p:pic>
      <p:sp>
        <p:nvSpPr>
          <p:cNvPr id="19" name="Text 14"/>
          <p:cNvSpPr/>
          <p:nvPr/>
        </p:nvSpPr>
        <p:spPr>
          <a:xfrm>
            <a:off x="9751695" y="3393043"/>
            <a:ext cx="2902744" cy="259318"/>
          </a:xfrm>
          <a:prstGeom prst="rect">
            <a:avLst/>
          </a:prstGeom>
          <a:noFill/>
          <a:ln/>
        </p:spPr>
        <p:txBody>
          <a:bodyPr wrap="none" lIns="0" tIns="0" rIns="0" bIns="0" rtlCol="0" anchor="t"/>
          <a:lstStyle/>
          <a:p>
            <a:pPr algn="l" indent="0" marL="0">
              <a:lnSpc>
                <a:spcPts val="2000"/>
              </a:lnSpc>
              <a:buNone/>
            </a:pPr>
            <a:r>
              <a:rPr lang="en-US" sz="1600" dirty="0">
                <a:solidFill>
                  <a:srgbClr val="4C4C4D"/>
                </a:solidFill>
                <a:latin typeface="Crimson Pro Semi Bold" pitchFamily="34" charset="0"/>
                <a:ea typeface="Crimson Pro Semi Bold" pitchFamily="34" charset="-122"/>
                <a:cs typeface="Crimson Pro Semi Bold" pitchFamily="34" charset="-120"/>
              </a:rPr>
              <a:t>调适而非改变 Adapt, Not Change</a:t>
            </a:r>
            <a:endParaRPr lang="en-US" sz="1600" dirty="0"/>
          </a:p>
        </p:txBody>
      </p:sp>
      <p:sp>
        <p:nvSpPr>
          <p:cNvPr id="20" name="Text 15"/>
          <p:cNvSpPr/>
          <p:nvPr/>
        </p:nvSpPr>
        <p:spPr>
          <a:xfrm>
            <a:off x="9751695" y="3735705"/>
            <a:ext cx="3931325" cy="731877"/>
          </a:xfrm>
          <a:prstGeom prst="rect">
            <a:avLst/>
          </a:prstGeom>
          <a:noFill/>
          <a:ln/>
        </p:spPr>
        <p:txBody>
          <a:bodyPr wrap="square" lIns="0" tIns="0" rIns="0" bIns="0" rtlCol="0" anchor="t"/>
          <a:lstStyle/>
          <a:p>
            <a:pPr algn="l" indent="0" marL="0">
              <a:lnSpc>
                <a:spcPts val="1900"/>
              </a:lnSpc>
              <a:buNone/>
            </a:pPr>
            <a:r>
              <a:rPr lang="en-US" sz="1300" dirty="0">
                <a:solidFill>
                  <a:srgbClr val="4C4C4D"/>
                </a:solidFill>
                <a:latin typeface="Heebo" pitchFamily="34" charset="0"/>
                <a:ea typeface="Heebo" pitchFamily="34" charset="-122"/>
                <a:cs typeface="Heebo" pitchFamily="34" charset="-120"/>
              </a:rPr>
              <a:t>跨文化适应是调整沟通风格，而非放弃自己的价值观。你可以既忠于自己，又对他人灵活——这正是文化智商的精髓。</a:t>
            </a:r>
            <a:endParaRPr lang="en-US" sz="1300" dirty="0"/>
          </a:p>
        </p:txBody>
      </p:sp>
      <p:sp>
        <p:nvSpPr>
          <p:cNvPr id="21" name="Shape 16"/>
          <p:cNvSpPr/>
          <p:nvPr/>
        </p:nvSpPr>
        <p:spPr>
          <a:xfrm>
            <a:off x="781407" y="4772501"/>
            <a:ext cx="6464260" cy="1799630"/>
          </a:xfrm>
          <a:prstGeom prst="roundRect">
            <a:avLst>
              <a:gd name="adj" fmla="val 1384"/>
            </a:avLst>
          </a:prstGeom>
          <a:solidFill>
            <a:srgbClr val="F2EEEE"/>
          </a:solidFill>
          <a:ln/>
        </p:spPr>
      </p:sp>
      <p:sp>
        <p:nvSpPr>
          <p:cNvPr id="22" name="Shape 17"/>
          <p:cNvSpPr/>
          <p:nvPr/>
        </p:nvSpPr>
        <p:spPr>
          <a:xfrm>
            <a:off x="947380" y="4938474"/>
            <a:ext cx="498158" cy="498157"/>
          </a:xfrm>
          <a:prstGeom prst="roundRect">
            <a:avLst>
              <a:gd name="adj" fmla="val 18353823"/>
            </a:avLst>
          </a:prstGeom>
          <a:solidFill>
            <a:srgbClr val="2150FE"/>
          </a:solidFill>
          <a:ln/>
        </p:spPr>
      </p:sp>
      <p:pic>
        <p:nvPicPr>
          <p:cNvPr id="23"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4421" y="5075396"/>
            <a:ext cx="224076" cy="224076"/>
          </a:xfrm>
          <a:prstGeom prst="rect">
            <a:avLst/>
          </a:prstGeom>
        </p:spPr>
      </p:pic>
      <p:sp>
        <p:nvSpPr>
          <p:cNvPr id="24" name="Text 18"/>
          <p:cNvSpPr/>
          <p:nvPr/>
        </p:nvSpPr>
        <p:spPr>
          <a:xfrm>
            <a:off x="947380" y="5575578"/>
            <a:ext cx="2457926" cy="259318"/>
          </a:xfrm>
          <a:prstGeom prst="rect">
            <a:avLst/>
          </a:prstGeom>
          <a:noFill/>
          <a:ln/>
        </p:spPr>
        <p:txBody>
          <a:bodyPr wrap="none" lIns="0" tIns="0" rIns="0" bIns="0" rtlCol="0" anchor="t"/>
          <a:lstStyle/>
          <a:p>
            <a:pPr algn="l" indent="0" marL="0">
              <a:lnSpc>
                <a:spcPts val="2000"/>
              </a:lnSpc>
              <a:buNone/>
            </a:pPr>
            <a:r>
              <a:rPr lang="en-US" sz="1600" dirty="0">
                <a:solidFill>
                  <a:srgbClr val="4C4C4D"/>
                </a:solidFill>
                <a:latin typeface="Crimson Pro Semi Bold" pitchFamily="34" charset="0"/>
                <a:ea typeface="Crimson Pro Semi Bold" pitchFamily="34" charset="-122"/>
                <a:cs typeface="Crimson Pro Semi Bold" pitchFamily="34" charset="-120"/>
              </a:rPr>
              <a:t>每天练习 Practice Every Day</a:t>
            </a:r>
            <a:endParaRPr lang="en-US" sz="1600" dirty="0"/>
          </a:p>
        </p:txBody>
      </p:sp>
      <p:sp>
        <p:nvSpPr>
          <p:cNvPr id="25" name="Text 19"/>
          <p:cNvSpPr/>
          <p:nvPr/>
        </p:nvSpPr>
        <p:spPr>
          <a:xfrm>
            <a:off x="947380" y="5918240"/>
            <a:ext cx="6132314" cy="487918"/>
          </a:xfrm>
          <a:prstGeom prst="rect">
            <a:avLst/>
          </a:prstGeom>
          <a:noFill/>
          <a:ln/>
        </p:spPr>
        <p:txBody>
          <a:bodyPr wrap="square" lIns="0" tIns="0" rIns="0" bIns="0" rtlCol="0" anchor="t"/>
          <a:lstStyle/>
          <a:p>
            <a:pPr algn="l" indent="0" marL="0">
              <a:lnSpc>
                <a:spcPts val="1900"/>
              </a:lnSpc>
              <a:buNone/>
            </a:pPr>
            <a:r>
              <a:rPr lang="en-US" sz="1300" dirty="0">
                <a:solidFill>
                  <a:srgbClr val="4C4C4D"/>
                </a:solidFill>
                <a:latin typeface="Heebo" pitchFamily="34" charset="0"/>
                <a:ea typeface="Heebo" pitchFamily="34" charset="-122"/>
                <a:cs typeface="Heebo" pitchFamily="34" charset="-120"/>
              </a:rPr>
              <a:t>跨文化能力在每一次对话中积累。不要等待"跨文化机会"——你身边每一位有不同背景的同事，都是你的练习伙伴。</a:t>
            </a:r>
            <a:endParaRPr lang="en-US" sz="1300" dirty="0"/>
          </a:p>
        </p:txBody>
      </p:sp>
      <p:sp>
        <p:nvSpPr>
          <p:cNvPr id="26" name="Shape 20"/>
          <p:cNvSpPr/>
          <p:nvPr/>
        </p:nvSpPr>
        <p:spPr>
          <a:xfrm>
            <a:off x="7384613" y="4772501"/>
            <a:ext cx="6464379" cy="1799630"/>
          </a:xfrm>
          <a:prstGeom prst="roundRect">
            <a:avLst>
              <a:gd name="adj" fmla="val 1384"/>
            </a:avLst>
          </a:prstGeom>
          <a:solidFill>
            <a:srgbClr val="F2EEEE"/>
          </a:solidFill>
          <a:ln/>
        </p:spPr>
      </p:sp>
      <p:sp>
        <p:nvSpPr>
          <p:cNvPr id="27" name="Shape 21"/>
          <p:cNvSpPr/>
          <p:nvPr/>
        </p:nvSpPr>
        <p:spPr>
          <a:xfrm>
            <a:off x="7550587" y="4938474"/>
            <a:ext cx="498158" cy="498157"/>
          </a:xfrm>
          <a:prstGeom prst="roundRect">
            <a:avLst>
              <a:gd name="adj" fmla="val 18353823"/>
            </a:avLst>
          </a:prstGeom>
          <a:solidFill>
            <a:srgbClr val="2150FE"/>
          </a:solidFill>
          <a:ln/>
        </p:spPr>
      </p:sp>
      <p:pic>
        <p:nvPicPr>
          <p:cNvPr id="28"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87627" y="5075396"/>
            <a:ext cx="224076" cy="224076"/>
          </a:xfrm>
          <a:prstGeom prst="rect">
            <a:avLst/>
          </a:prstGeom>
        </p:spPr>
      </p:pic>
      <p:sp>
        <p:nvSpPr>
          <p:cNvPr id="29" name="Text 22"/>
          <p:cNvSpPr/>
          <p:nvPr/>
        </p:nvSpPr>
        <p:spPr>
          <a:xfrm>
            <a:off x="7550587" y="5575578"/>
            <a:ext cx="2695813" cy="259318"/>
          </a:xfrm>
          <a:prstGeom prst="rect">
            <a:avLst/>
          </a:prstGeom>
          <a:noFill/>
          <a:ln/>
        </p:spPr>
        <p:txBody>
          <a:bodyPr wrap="none" lIns="0" tIns="0" rIns="0" bIns="0" rtlCol="0" anchor="t"/>
          <a:lstStyle/>
          <a:p>
            <a:pPr algn="l" indent="0" marL="0">
              <a:lnSpc>
                <a:spcPts val="2000"/>
              </a:lnSpc>
              <a:buNone/>
            </a:pPr>
            <a:r>
              <a:rPr lang="en-US" sz="1600" dirty="0">
                <a:solidFill>
                  <a:srgbClr val="4C4C4D"/>
                </a:solidFill>
                <a:latin typeface="Crimson Pro Semi Bold" pitchFamily="34" charset="0"/>
                <a:ea typeface="Crimson Pro Semi Bold" pitchFamily="34" charset="-122"/>
                <a:cs typeface="Crimson Pro Semi Bold" pitchFamily="34" charset="-120"/>
              </a:rPr>
              <a:t>好奇心是核心 Curiosity is Core</a:t>
            </a:r>
            <a:endParaRPr lang="en-US" sz="1600" dirty="0"/>
          </a:p>
        </p:txBody>
      </p:sp>
      <p:sp>
        <p:nvSpPr>
          <p:cNvPr id="30" name="Text 23"/>
          <p:cNvSpPr/>
          <p:nvPr/>
        </p:nvSpPr>
        <p:spPr>
          <a:xfrm>
            <a:off x="7550587" y="5918240"/>
            <a:ext cx="6132433" cy="487918"/>
          </a:xfrm>
          <a:prstGeom prst="rect">
            <a:avLst/>
          </a:prstGeom>
          <a:noFill/>
          <a:ln/>
        </p:spPr>
        <p:txBody>
          <a:bodyPr wrap="square" lIns="0" tIns="0" rIns="0" bIns="0" rtlCol="0" anchor="t"/>
          <a:lstStyle/>
          <a:p>
            <a:pPr algn="l" indent="0" marL="0">
              <a:lnSpc>
                <a:spcPts val="1900"/>
              </a:lnSpc>
              <a:buNone/>
            </a:pPr>
            <a:r>
              <a:rPr lang="en-US" sz="1300" dirty="0">
                <a:solidFill>
                  <a:srgbClr val="4C4C4D"/>
                </a:solidFill>
                <a:latin typeface="Heebo" pitchFamily="34" charset="0"/>
                <a:ea typeface="Heebo" pitchFamily="34" charset="-122"/>
                <a:cs typeface="Heebo" pitchFamily="34" charset="-120"/>
              </a:rPr>
              <a:t>对文化差异保持真诚的好奇心，而非防御或评判。"为什么他们这样做？"这个问题，比任何答案都更有价值——它打开了真正理解的大门。</a:t>
            </a:r>
            <a:endParaRPr lang="en-US" sz="1300" dirty="0"/>
          </a:p>
        </p:txBody>
      </p:sp>
      <p:sp>
        <p:nvSpPr>
          <p:cNvPr id="31" name="Text 24"/>
          <p:cNvSpPr/>
          <p:nvPr/>
        </p:nvSpPr>
        <p:spPr>
          <a:xfrm>
            <a:off x="1030486" y="6884551"/>
            <a:ext cx="12818507" cy="243959"/>
          </a:xfrm>
          <a:prstGeom prst="rect">
            <a:avLst/>
          </a:prstGeom>
          <a:noFill/>
          <a:ln/>
        </p:spPr>
        <p:txBody>
          <a:bodyPr wrap="none" lIns="0" tIns="0" rIns="0" bIns="0" rtlCol="0" anchor="t"/>
          <a:lstStyle/>
          <a:p>
            <a:pPr algn="l" indent="0" marL="0">
              <a:lnSpc>
                <a:spcPts val="1900"/>
              </a:lnSpc>
              <a:buNone/>
            </a:pPr>
            <a:r>
              <a:rPr lang="en-US" sz="1300" dirty="0">
                <a:solidFill>
                  <a:srgbClr val="4C4C4D"/>
                </a:solidFill>
                <a:latin typeface="Heebo" pitchFamily="34" charset="0"/>
                <a:ea typeface="Heebo" pitchFamily="34" charset="-122"/>
                <a:cs typeface="Heebo" pitchFamily="34" charset="-120"/>
              </a:rPr>
              <a:t>"在多元文化的世界里，最强大的竞争优势不是技术，不是资本，而是真正理解并尊重彼此差异的能力。"</a:t>
            </a:r>
            <a:endParaRPr lang="en-US" sz="1300" dirty="0"/>
          </a:p>
        </p:txBody>
      </p:sp>
      <p:sp>
        <p:nvSpPr>
          <p:cNvPr id="32" name="Shape 25"/>
          <p:cNvSpPr/>
          <p:nvPr/>
        </p:nvSpPr>
        <p:spPr>
          <a:xfrm>
            <a:off x="781407" y="6728341"/>
            <a:ext cx="22860" cy="556379"/>
          </a:xfrm>
          <a:prstGeom prst="rect">
            <a:avLst/>
          </a:prstGeom>
          <a:solidFill>
            <a:srgbClr val="2150FE"/>
          </a:solidFill>
          <a:ln/>
        </p:spPr>
      </p:sp>
      <p:sp>
        <p:nvSpPr>
          <p:cNvPr id="33" name="Text 26"/>
          <p:cNvSpPr/>
          <p:nvPr/>
        </p:nvSpPr>
        <p:spPr>
          <a:xfrm>
            <a:off x="781407" y="7440930"/>
            <a:ext cx="13067586" cy="195143"/>
          </a:xfrm>
          <a:prstGeom prst="rect">
            <a:avLst/>
          </a:prstGeom>
          <a:noFill/>
          <a:ln/>
        </p:spPr>
        <p:txBody>
          <a:bodyPr wrap="none" lIns="0" tIns="0" rIns="0" bIns="0" rtlCol="0" anchor="t"/>
          <a:lstStyle/>
          <a:p>
            <a:pPr algn="ctr" indent="0" marL="0">
              <a:lnSpc>
                <a:spcPts val="1500"/>
              </a:lnSpc>
              <a:buNone/>
            </a:pPr>
            <a:r>
              <a:rPr lang="en-US" sz="1000" dirty="0">
                <a:solidFill>
                  <a:srgbClr val="4C4C4D"/>
                </a:solidFill>
                <a:latin typeface="Heebo" pitchFamily="34" charset="0"/>
                <a:ea typeface="Heebo" pitchFamily="34" charset="-122"/>
                <a:cs typeface="Heebo" pitchFamily="34" charset="-120"/>
              </a:rPr>
              <a:t>LCS-041 | v1.0 | 2026年4月 | 跨文化沟通模块 · 人际沟通与影响支柱</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793790" y="627102"/>
            <a:ext cx="1969889" cy="300990"/>
          </a:xfrm>
          <a:prstGeom prst="roundRect">
            <a:avLst>
              <a:gd name="adj" fmla="val 6726"/>
            </a:avLst>
          </a:prstGeom>
          <a:solidFill>
            <a:srgbClr val="CCD7FF"/>
          </a:solidFill>
          <a:ln/>
        </p:spPr>
      </p:sp>
      <p:sp>
        <p:nvSpPr>
          <p:cNvPr id="3" name="Text 1"/>
          <p:cNvSpPr/>
          <p:nvPr/>
        </p:nvSpPr>
        <p:spPr>
          <a:xfrm>
            <a:off x="894993" y="677704"/>
            <a:ext cx="1767483" cy="199787"/>
          </a:xfrm>
          <a:prstGeom prst="rect">
            <a:avLst/>
          </a:prstGeom>
          <a:noFill/>
          <a:ln/>
        </p:spPr>
        <p:txBody>
          <a:bodyPr wrap="none" lIns="0" tIns="0" rIns="0" bIns="0" rtlCol="0" anchor="t"/>
          <a:lstStyle/>
          <a:p>
            <a:pPr algn="l" indent="0" marL="0">
              <a:lnSpc>
                <a:spcPts val="1550"/>
              </a:lnSpc>
              <a:buNone/>
            </a:pPr>
            <a:r>
              <a:rPr lang="en-US" sz="1050" dirty="0">
                <a:solidFill>
                  <a:srgbClr val="4C4C4D"/>
                </a:solidFill>
                <a:latin typeface="Heebo" pitchFamily="34" charset="0"/>
                <a:ea typeface="Heebo" pitchFamily="34" charset="-122"/>
                <a:cs typeface="Heebo" pitchFamily="34" charset="-120"/>
              </a:rPr>
              <a:t>核心框架 CORE FRAMEWORK</a:t>
            </a:r>
            <a:endParaRPr lang="en-US" sz="1050" dirty="0"/>
          </a:p>
        </p:txBody>
      </p:sp>
      <p:sp>
        <p:nvSpPr>
          <p:cNvPr id="4" name="Text 2"/>
          <p:cNvSpPr/>
          <p:nvPr/>
        </p:nvSpPr>
        <p:spPr>
          <a:xfrm>
            <a:off x="793790" y="985361"/>
            <a:ext cx="5537716" cy="1054179"/>
          </a:xfrm>
          <a:prstGeom prst="rect">
            <a:avLst/>
          </a:prstGeom>
          <a:noFill/>
          <a:ln/>
        </p:spPr>
        <p:txBody>
          <a:bodyPr wrap="square" lIns="0" tIns="0" rIns="0" bIns="0" rtlCol="0" anchor="t"/>
          <a:lstStyle/>
          <a:p>
            <a:pPr algn="l" indent="0" marL="0">
              <a:lnSpc>
                <a:spcPts val="4150"/>
              </a:lnSpc>
              <a:buNone/>
            </a:pPr>
            <a:r>
              <a:rPr lang="en-US" sz="3300" dirty="0">
                <a:solidFill>
                  <a:srgbClr val="152D47"/>
                </a:solidFill>
                <a:latin typeface="Crimson Pro Semi Bold" pitchFamily="34" charset="0"/>
                <a:ea typeface="Crimson Pro Semi Bold" pitchFamily="34" charset="-122"/>
                <a:cs typeface="Crimson Pro Semi Bold" pitchFamily="34" charset="-120"/>
              </a:rPr>
              <a:t>Hofstede 文化维度理论</a:t>
            </a:r>
            <a:endParaRPr lang="en-US" sz="3300" dirty="0"/>
          </a:p>
          <a:p>
            <a:pPr algn="l" indent="0" marL="0">
              <a:lnSpc>
                <a:spcPts val="4150"/>
              </a:lnSpc>
              <a:buNone/>
            </a:pPr>
            <a:r>
              <a:rPr lang="en-US" sz="3300" dirty="0">
                <a:solidFill>
                  <a:srgbClr val="2150FE"/>
                </a:solidFill>
                <a:latin typeface="Crimson Pro Semi Bold" pitchFamily="34" charset="0"/>
                <a:ea typeface="Crimson Pro Semi Bold" pitchFamily="34" charset="-122"/>
                <a:cs typeface="Crimson Pro Semi Bold" pitchFamily="34" charset="-120"/>
              </a:rPr>
              <a:t>Hofstede's Cultural Dimensions</a:t>
            </a:r>
            <a:endParaRPr lang="en-US" sz="3300" dirty="0"/>
          </a:p>
        </p:txBody>
      </p:sp>
      <p:sp>
        <p:nvSpPr>
          <p:cNvPr id="5" name="Text 3"/>
          <p:cNvSpPr/>
          <p:nvPr/>
        </p:nvSpPr>
        <p:spPr>
          <a:xfrm>
            <a:off x="793790" y="2254567"/>
            <a:ext cx="13042821" cy="749022"/>
          </a:xfrm>
          <a:prstGeom prst="rect">
            <a:avLst/>
          </a:prstGeom>
          <a:noFill/>
          <a:ln/>
        </p:spPr>
        <p:txBody>
          <a:bodyPr wrap="squar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荷兰社会心理学家吉尔特·霍夫斯泰德（Geert Hofstede）通过对IBM全球员工的大规模研究，提炼出六个可量化的文化维度。这是目前国际上应用最广泛的跨文化分析框架，帮助我们用系统化视角理解不同国家和地区的文化偏好与行为模式。这六个维度并非评判优劣，而是描述文化倾向的光谱——每种文化都在每个维度上占据不同位置，没有哪种文化在所有维度上都"更好"。</a:t>
            </a:r>
            <a:endParaRPr lang="en-US" sz="1300" dirty="0"/>
          </a:p>
        </p:txBody>
      </p:sp>
      <p:pic>
        <p:nvPicPr>
          <p:cNvPr id="6" name="Image 0" descr="preencoded.png">    </p:cNvPr>
          <p:cNvPicPr>
            <a:picLocks noChangeAspect="1"/>
          </p:cNvPicPr>
          <p:nvPr/>
        </p:nvPicPr>
        <p:blipFill>
          <a:blip r:embed="rId1"/>
          <a:stretch>
            <a:fillRect/>
          </a:stretch>
        </p:blipFill>
        <p:spPr>
          <a:xfrm>
            <a:off x="1949529" y="3164800"/>
            <a:ext cx="10731341" cy="4026813"/>
          </a:xfrm>
          <a:prstGeom prst="rect">
            <a:avLst/>
          </a:prstGeom>
        </p:spPr>
      </p:pic>
      <p:pic>
        <p:nvPicPr>
          <p:cNvPr id="7"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14138" y="4190502"/>
            <a:ext cx="554307" cy="554306"/>
          </a:xfrm>
          <a:prstGeom prst="rect">
            <a:avLst/>
          </a:prstGeom>
        </p:spPr>
      </p:pic>
      <p:sp>
        <p:nvSpPr>
          <p:cNvPr id="8" name="Text 4"/>
          <p:cNvSpPr/>
          <p:nvPr/>
        </p:nvSpPr>
        <p:spPr>
          <a:xfrm>
            <a:off x="10620286" y="6214067"/>
            <a:ext cx="1618576" cy="311797"/>
          </a:xfrm>
          <a:prstGeom prst="rect">
            <a:avLst/>
          </a:prstGeom>
          <a:noFill/>
          <a:ln/>
        </p:spPr>
        <p:txBody>
          <a:bodyPr wrap="none" lIns="0" tIns="0" rIns="0" bIns="0" rtlCol="0" anchor="t"/>
          <a:lstStyle/>
          <a:p>
            <a:pPr algn="ctr" indent="0" marL="0">
              <a:lnSpc>
                <a:spcPts val="2450"/>
              </a:lnSpc>
              <a:buNone/>
            </a:pPr>
            <a:r>
              <a:rPr lang="en-US" sz="1950" dirty="0">
                <a:solidFill>
                  <a:srgbClr val="4C4C4D"/>
                </a:solidFill>
                <a:latin typeface="Crimson Pro Semi Bold" pitchFamily="34" charset="0"/>
                <a:ea typeface="Crimson Pro Semi Bold" pitchFamily="34" charset="-122"/>
                <a:cs typeface="Crimson Pro Semi Bold" pitchFamily="34" charset="-120"/>
              </a:rPr>
              <a:t>时间定向</a:t>
            </a:r>
            <a:endParaRPr lang="en-US" sz="1950" dirty="0"/>
          </a:p>
        </p:txBody>
      </p:sp>
      <p:pic>
        <p:nvPicPr>
          <p:cNvPr id="9"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4858" y="4191541"/>
            <a:ext cx="554307" cy="554307"/>
          </a:xfrm>
          <a:prstGeom prst="rect">
            <a:avLst/>
          </a:prstGeom>
        </p:spPr>
      </p:pic>
      <p:sp>
        <p:nvSpPr>
          <p:cNvPr id="10" name="Text 5"/>
          <p:cNvSpPr/>
          <p:nvPr/>
        </p:nvSpPr>
        <p:spPr>
          <a:xfrm>
            <a:off x="8580438" y="6058168"/>
            <a:ext cx="1618575" cy="623595"/>
          </a:xfrm>
          <a:prstGeom prst="rect">
            <a:avLst/>
          </a:prstGeom>
          <a:noFill/>
          <a:ln/>
        </p:spPr>
        <p:txBody>
          <a:bodyPr wrap="square" lIns="0" tIns="0" rIns="0" bIns="0" rtlCol="0" anchor="t"/>
          <a:lstStyle/>
          <a:p>
            <a:pPr algn="ctr" indent="0" marL="0">
              <a:lnSpc>
                <a:spcPts val="2450"/>
              </a:lnSpc>
              <a:buNone/>
            </a:pPr>
            <a:r>
              <a:rPr lang="en-US" sz="1950" dirty="0">
                <a:solidFill>
                  <a:srgbClr val="4C4C4D"/>
                </a:solidFill>
                <a:latin typeface="Crimson Pro Semi Bold" pitchFamily="34" charset="0"/>
                <a:ea typeface="Crimson Pro Semi Bold" pitchFamily="34" charset="-122"/>
                <a:cs typeface="Crimson Pro Semi Bold" pitchFamily="34" charset="-120"/>
              </a:rPr>
              <a:t>男性化vs女性化</a:t>
            </a:r>
            <a:endParaRPr lang="en-US" sz="1950" dirty="0"/>
          </a:p>
        </p:txBody>
      </p:sp>
      <p:pic>
        <p:nvPicPr>
          <p:cNvPr id="11" name="Image 3"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56095" y="4191541"/>
            <a:ext cx="554307" cy="554307"/>
          </a:xfrm>
          <a:prstGeom prst="rect">
            <a:avLst/>
          </a:prstGeom>
        </p:spPr>
      </p:pic>
      <p:sp>
        <p:nvSpPr>
          <p:cNvPr id="12" name="Text 6"/>
          <p:cNvSpPr/>
          <p:nvPr/>
        </p:nvSpPr>
        <p:spPr>
          <a:xfrm>
            <a:off x="6551676" y="6214067"/>
            <a:ext cx="1618575" cy="311797"/>
          </a:xfrm>
          <a:prstGeom prst="rect">
            <a:avLst/>
          </a:prstGeom>
          <a:noFill/>
          <a:ln/>
        </p:spPr>
        <p:txBody>
          <a:bodyPr wrap="none" lIns="0" tIns="0" rIns="0" bIns="0" rtlCol="0" anchor="t"/>
          <a:lstStyle/>
          <a:p>
            <a:pPr algn="ctr" indent="0" marL="0">
              <a:lnSpc>
                <a:spcPts val="2450"/>
              </a:lnSpc>
              <a:buNone/>
            </a:pPr>
            <a:r>
              <a:rPr lang="en-US" sz="1950" dirty="0">
                <a:solidFill>
                  <a:srgbClr val="4C4C4D"/>
                </a:solidFill>
                <a:latin typeface="Crimson Pro Semi Bold" pitchFamily="34" charset="0"/>
                <a:ea typeface="Crimson Pro Semi Bold" pitchFamily="34" charset="-122"/>
                <a:cs typeface="Crimson Pro Semi Bold" pitchFamily="34" charset="-120"/>
              </a:rPr>
              <a:t>避免不确定性</a:t>
            </a:r>
            <a:endParaRPr lang="en-US" sz="1950" dirty="0"/>
          </a:p>
        </p:txBody>
      </p:sp>
      <p:pic>
        <p:nvPicPr>
          <p:cNvPr id="13" name="Image 4" descr="preencoded.png">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7333" y="4191541"/>
            <a:ext cx="554307" cy="554307"/>
          </a:xfrm>
          <a:prstGeom prst="rect">
            <a:avLst/>
          </a:prstGeom>
        </p:spPr>
      </p:pic>
      <p:sp>
        <p:nvSpPr>
          <p:cNvPr id="14" name="Text 7"/>
          <p:cNvSpPr/>
          <p:nvPr/>
        </p:nvSpPr>
        <p:spPr>
          <a:xfrm>
            <a:off x="4522914" y="6058168"/>
            <a:ext cx="1618576" cy="623595"/>
          </a:xfrm>
          <a:prstGeom prst="rect">
            <a:avLst/>
          </a:prstGeom>
          <a:noFill/>
          <a:ln/>
        </p:spPr>
        <p:txBody>
          <a:bodyPr wrap="square" lIns="0" tIns="0" rIns="0" bIns="0" rtlCol="0" anchor="t"/>
          <a:lstStyle/>
          <a:p>
            <a:pPr algn="ctr" indent="0" marL="0">
              <a:lnSpc>
                <a:spcPts val="2450"/>
              </a:lnSpc>
              <a:buNone/>
            </a:pPr>
            <a:r>
              <a:rPr lang="en-US" sz="1950" dirty="0">
                <a:solidFill>
                  <a:srgbClr val="4C4C4D"/>
                </a:solidFill>
                <a:latin typeface="Crimson Pro Semi Bold" pitchFamily="34" charset="0"/>
                <a:ea typeface="Crimson Pro Semi Bold" pitchFamily="34" charset="-122"/>
                <a:cs typeface="Crimson Pro Semi Bold" pitchFamily="34" charset="-120"/>
              </a:rPr>
              <a:t>个人主义vs集体主义</a:t>
            </a:r>
            <a:endParaRPr lang="en-US" sz="1950" dirty="0"/>
          </a:p>
        </p:txBody>
      </p:sp>
      <p:pic>
        <p:nvPicPr>
          <p:cNvPr id="15" name="Image 5" descr="preencoded.png">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87485" y="4191541"/>
            <a:ext cx="554306" cy="554307"/>
          </a:xfrm>
          <a:prstGeom prst="rect">
            <a:avLst/>
          </a:prstGeom>
        </p:spPr>
      </p:pic>
      <p:sp>
        <p:nvSpPr>
          <p:cNvPr id="16" name="Text 8"/>
          <p:cNvSpPr/>
          <p:nvPr/>
        </p:nvSpPr>
        <p:spPr>
          <a:xfrm>
            <a:off x="2449807" y="6214067"/>
            <a:ext cx="1618575" cy="311797"/>
          </a:xfrm>
          <a:prstGeom prst="rect">
            <a:avLst/>
          </a:prstGeom>
          <a:noFill/>
          <a:ln/>
        </p:spPr>
        <p:txBody>
          <a:bodyPr wrap="none" lIns="0" tIns="0" rIns="0" bIns="0" rtlCol="0" anchor="t"/>
          <a:lstStyle/>
          <a:p>
            <a:pPr algn="ctr" indent="0" marL="0">
              <a:lnSpc>
                <a:spcPts val="2450"/>
              </a:lnSpc>
              <a:buNone/>
            </a:pPr>
            <a:r>
              <a:rPr lang="en-US" sz="1950" dirty="0">
                <a:solidFill>
                  <a:srgbClr val="4C4C4D"/>
                </a:solidFill>
                <a:latin typeface="Crimson Pro Semi Bold" pitchFamily="34" charset="0"/>
                <a:ea typeface="Crimson Pro Semi Bold" pitchFamily="34" charset="-122"/>
                <a:cs typeface="Crimson Pro Semi Bold" pitchFamily="34" charset="-120"/>
              </a:rPr>
              <a:t>权力距离</a:t>
            </a:r>
            <a:endParaRPr lang="en-US" sz="1950" dirty="0"/>
          </a:p>
        </p:txBody>
      </p:sp>
      <p:sp>
        <p:nvSpPr>
          <p:cNvPr id="17" name="Text 9"/>
          <p:cNvSpPr/>
          <p:nvPr/>
        </p:nvSpPr>
        <p:spPr>
          <a:xfrm>
            <a:off x="793790" y="7352824"/>
            <a:ext cx="13042821" cy="249674"/>
          </a:xfrm>
          <a:prstGeom prst="rect">
            <a:avLst/>
          </a:prstGeom>
          <a:noFill/>
          <a:ln/>
        </p:spPr>
        <p:txBody>
          <a:bodyPr wrap="none" lIns="0" tIns="0" rIns="0" bIns="0" rtlCol="0" anchor="t"/>
          <a:lstStyle/>
          <a:p>
            <a:pPr algn="l" indent="0" marL="0">
              <a:lnSpc>
                <a:spcPts val="1950"/>
              </a:lnSpc>
              <a:buNone/>
            </a:pPr>
            <a:r>
              <a:rPr lang="en-US" sz="1300" dirty="0">
                <a:solidFill>
                  <a:srgbClr val="4C4C4D"/>
                </a:solidFill>
                <a:latin typeface="Heebo" pitchFamily="34" charset="0"/>
                <a:ea typeface="Heebo" pitchFamily="34" charset="-122"/>
                <a:cs typeface="Heebo" pitchFamily="34" charset="-120"/>
              </a:rPr>
              <a:t>接下来，我们将逐一深入解析这六个维度，了解每个维度对职场沟通、决策方式与团队协作的具体影响。</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793790" y="549116"/>
            <a:ext cx="1662113" cy="373142"/>
          </a:xfrm>
          <a:prstGeom prst="roundRect">
            <a:avLst>
              <a:gd name="adj" fmla="val 6383"/>
            </a:avLst>
          </a:prstGeom>
          <a:solidFill>
            <a:srgbClr val="CCD7FF"/>
          </a:solidFill>
          <a:ln/>
        </p:spPr>
      </p:sp>
      <p:sp>
        <p:nvSpPr>
          <p:cNvPr id="3" name="Text 1"/>
          <p:cNvSpPr/>
          <p:nvPr/>
        </p:nvSpPr>
        <p:spPr>
          <a:xfrm>
            <a:off x="912852" y="608648"/>
            <a:ext cx="1423987" cy="254079"/>
          </a:xfrm>
          <a:prstGeom prst="rect">
            <a:avLst/>
          </a:prstGeom>
          <a:noFill/>
          <a:ln/>
        </p:spPr>
        <p:txBody>
          <a:bodyPr wrap="none" lIns="0" tIns="0" rIns="0" bIns="0" rtlCol="0" anchor="t"/>
          <a:lstStyle/>
          <a:p>
            <a:pPr algn="l" indent="0" marL="0">
              <a:lnSpc>
                <a:spcPts val="2000"/>
              </a:lnSpc>
              <a:buNone/>
            </a:pPr>
            <a:r>
              <a:rPr lang="en-US" sz="1250" dirty="0">
                <a:solidFill>
                  <a:srgbClr val="4C4C4D"/>
                </a:solidFill>
                <a:latin typeface="Heebo" pitchFamily="34" charset="0"/>
                <a:ea typeface="Heebo" pitchFamily="34" charset="-122"/>
                <a:cs typeface="Heebo" pitchFamily="34" charset="-120"/>
              </a:rPr>
              <a:t>维度1 DIMENSION 1</a:t>
            </a:r>
            <a:endParaRPr lang="en-US" sz="1250" dirty="0"/>
          </a:p>
        </p:txBody>
      </p:sp>
      <p:sp>
        <p:nvSpPr>
          <p:cNvPr id="4" name="Text 2"/>
          <p:cNvSpPr/>
          <p:nvPr/>
        </p:nvSpPr>
        <p:spPr>
          <a:xfrm>
            <a:off x="793790" y="1001554"/>
            <a:ext cx="4961811" cy="1240155"/>
          </a:xfrm>
          <a:prstGeom prst="rect">
            <a:avLst/>
          </a:prstGeom>
          <a:noFill/>
          <a:ln/>
        </p:spPr>
        <p:txBody>
          <a:bodyPr wrap="square" lIns="0" tIns="0" rIns="0" bIns="0" rtlCol="0" anchor="t"/>
          <a:lstStyle/>
          <a:p>
            <a:pPr algn="l" indent="0" marL="0">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权力距离</a:t>
            </a:r>
            <a:endParaRPr lang="en-US" sz="3900" dirty="0"/>
          </a:p>
          <a:p>
            <a:pPr algn="l" indent="0" marL="0">
              <a:lnSpc>
                <a:spcPts val="4850"/>
              </a:lnSpc>
              <a:buNone/>
            </a:pPr>
            <a:r>
              <a:rPr lang="en-US" sz="3900" dirty="0">
                <a:solidFill>
                  <a:srgbClr val="2150FE"/>
                </a:solidFill>
                <a:latin typeface="Crimson Pro Semi Bold" pitchFamily="34" charset="0"/>
                <a:ea typeface="Crimson Pro Semi Bold" pitchFamily="34" charset="-122"/>
                <a:cs typeface="Crimson Pro Semi Bold" pitchFamily="34" charset="-120"/>
              </a:rPr>
              <a:t>Power Distance</a:t>
            </a:r>
            <a:endParaRPr lang="en-US" sz="3900" dirty="0"/>
          </a:p>
        </p:txBody>
      </p:sp>
      <p:sp>
        <p:nvSpPr>
          <p:cNvPr id="5" name="Text 3"/>
          <p:cNvSpPr/>
          <p:nvPr/>
        </p:nvSpPr>
        <p:spPr>
          <a:xfrm>
            <a:off x="793790" y="2539365"/>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4C4C4D"/>
                </a:solidFill>
                <a:latin typeface="Heebo" pitchFamily="34" charset="0"/>
                <a:ea typeface="Heebo" pitchFamily="34" charset="-122"/>
                <a:cs typeface="Heebo" pitchFamily="34" charset="-120"/>
              </a:rPr>
              <a:t>权力距离衡量的是社会中权力较弱的成员对权力不平等分配的接受程度。这一维度直接影响职场中的汇报关系、沟通方式和决策流程——是跨文化职场中最容易产生误解的维度之一。</a:t>
            </a:r>
            <a:endParaRPr lang="en-US" sz="1550" dirty="0"/>
          </a:p>
        </p:txBody>
      </p:sp>
      <p:sp>
        <p:nvSpPr>
          <p:cNvPr id="6" name="Text 4"/>
          <p:cNvSpPr/>
          <p:nvPr/>
        </p:nvSpPr>
        <p:spPr>
          <a:xfrm>
            <a:off x="793790" y="3596045"/>
            <a:ext cx="3734752" cy="310158"/>
          </a:xfrm>
          <a:prstGeom prst="rect">
            <a:avLst/>
          </a:prstGeom>
          <a:noFill/>
          <a:ln/>
        </p:spPr>
        <p:txBody>
          <a:bodyPr wrap="none" lIns="0" tIns="0" rIns="0" bIns="0" rtlCol="0" anchor="t"/>
          <a:lstStyle/>
          <a:p>
            <a:pPr algn="l" indent="0" marL="0">
              <a:lnSpc>
                <a:spcPts val="2400"/>
              </a:lnSpc>
              <a:buNone/>
            </a:pPr>
            <a:r>
              <a:rPr lang="en-US" sz="19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400"/>
              </a:lnSpc>
              <a:buNone/>
            </a:pPr>
            <a:r>
              <a:rPr lang="en-US" sz="1950" dirty="0">
                <a:solidFill>
                  <a:srgbClr val="152D47"/>
                </a:solidFill>
                <a:latin typeface="Crimson Pro Semi Bold" pitchFamily="34" charset="0"/>
                <a:ea typeface="Crimson Pro Semi Bold" pitchFamily="34" charset="-122"/>
                <a:cs typeface="Crimson Pro Semi Bold" pitchFamily="34" charset="-120"/>
              </a:rPr>
              <a:t> 低权力距离 Low Power Distance</a:t>
            </a:r>
            <a:endParaRPr lang="en-US" sz="1950" dirty="0"/>
          </a:p>
        </p:txBody>
      </p:sp>
      <p:sp>
        <p:nvSpPr>
          <p:cNvPr id="7" name="Shape 5"/>
          <p:cNvSpPr/>
          <p:nvPr/>
        </p:nvSpPr>
        <p:spPr>
          <a:xfrm>
            <a:off x="793790" y="4129445"/>
            <a:ext cx="2634020" cy="388382"/>
          </a:xfrm>
          <a:prstGeom prst="roundRect">
            <a:avLst>
              <a:gd name="adj" fmla="val 6132"/>
            </a:avLst>
          </a:prstGeom>
          <a:noFill/>
          <a:ln w="7620">
            <a:solidFill>
              <a:srgbClr val="2150FE"/>
            </a:solidFill>
            <a:prstDash val="solid"/>
          </a:ln>
        </p:spPr>
      </p:sp>
      <p:sp>
        <p:nvSpPr>
          <p:cNvPr id="8" name="Text 6"/>
          <p:cNvSpPr/>
          <p:nvPr/>
        </p:nvSpPr>
        <p:spPr>
          <a:xfrm>
            <a:off x="920472" y="4196596"/>
            <a:ext cx="2380655" cy="254079"/>
          </a:xfrm>
          <a:prstGeom prst="rect">
            <a:avLst/>
          </a:prstGeom>
          <a:noFill/>
          <a:ln/>
        </p:spPr>
        <p:txBody>
          <a:bodyPr wrap="none" lIns="0" tIns="0" rIns="0" bIns="0" rtlCol="0" anchor="t"/>
          <a:lstStyle/>
          <a:p>
            <a:pPr algn="l" indent="0" marL="0">
              <a:lnSpc>
                <a:spcPts val="2000"/>
              </a:lnSpc>
              <a:buNone/>
            </a:pPr>
            <a:r>
              <a:rPr lang="en-US" sz="1250" dirty="0">
                <a:solidFill>
                  <a:srgbClr val="2150FE"/>
                </a:solidFill>
                <a:latin typeface="Heebo" pitchFamily="34" charset="0"/>
                <a:ea typeface="Heebo" pitchFamily="34" charset="-122"/>
                <a:cs typeface="Heebo" pitchFamily="34" charset="-120"/>
              </a:rPr>
              <a:t>代表文化：美国、北欧、澳大利亚</a:t>
            </a:r>
            <a:endParaRPr lang="en-US" sz="1250" dirty="0"/>
          </a:p>
        </p:txBody>
      </p:sp>
      <p:sp>
        <p:nvSpPr>
          <p:cNvPr id="9" name="Text 7"/>
          <p:cNvSpPr/>
          <p:nvPr/>
        </p:nvSpPr>
        <p:spPr>
          <a:xfrm>
            <a:off x="793790" y="4741069"/>
            <a:ext cx="6279356" cy="1478399"/>
          </a:xfrm>
          <a:prstGeom prst="rect">
            <a:avLst/>
          </a:prstGeom>
          <a:noFill/>
          <a:ln/>
        </p:spPr>
        <p:txBody>
          <a:bodyPr wrap="square" lIns="0" tIns="0" rIns="0" bIns="0" rtlCol="0" anchor="t"/>
          <a:lstStyle/>
          <a:p>
            <a:pPr algn="l" marL="342900" indent="-342900">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平等主义文化</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：员工与上级被视为平等的协作者，层级差异被弱化</a:t>
            </a:r>
            <a:endParaRPr lang="en-US" sz="1550" dirty="0"/>
          </a:p>
          <a:p>
            <a:pPr algn="l" marL="342900" indent="-342900">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咨询而非命令</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：领导倾向于征求意见、共同决策，而非单向下达指令</a:t>
            </a:r>
            <a:endParaRPr lang="en-US" sz="1550" dirty="0"/>
          </a:p>
          <a:p>
            <a:pPr algn="l" marL="342900" indent="-342900">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非正式沟通</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：可直接称呼领导名字，开会时可公开质疑上级观点</a:t>
            </a:r>
            <a:endParaRPr lang="en-US" sz="1550" dirty="0"/>
          </a:p>
          <a:p>
            <a:pPr algn="l" marL="342900" indent="-342900">
              <a:lnSpc>
                <a:spcPts val="2500"/>
              </a:lnSpc>
              <a:buSzPct val="100000"/>
              <a:buChar char="•"/>
            </a:pPr>
            <a:r>
              <a:rPr lang="en-US" sz="1550" b="1" dirty="0">
                <a:solidFill>
                  <a:srgbClr val="4C4C4D"/>
                </a:solidFill>
                <a:latin typeface="Heebo" pitchFamily="34" charset="0"/>
                <a:ea typeface="Heebo" pitchFamily="34" charset="-122"/>
                <a:cs typeface="Heebo" pitchFamily="34" charset="-120"/>
              </a:rPr>
              <a:t>职场文化</a:t>
            </a:r>
            <a:pPr algn="l" indent="0" marL="0">
              <a:lnSpc>
                <a:spcPts val="2500"/>
              </a:lnSpc>
              <a:buNone/>
            </a:pPr>
            <a:r>
              <a:rPr lang="en-US" sz="1550" dirty="0">
                <a:solidFill>
                  <a:srgbClr val="4C4C4D"/>
                </a:solidFill>
                <a:latin typeface="Heebo" pitchFamily="34" charset="0"/>
                <a:ea typeface="Heebo" pitchFamily="34" charset="-122"/>
                <a:cs typeface="Heebo" pitchFamily="34" charset="-120"/>
              </a:rPr>
              <a:t>：鼓励员工表达不同意见，反对声音被视为建设性贡献</a:t>
            </a:r>
            <a:endParaRPr lang="en-US" sz="1550" dirty="0"/>
          </a:p>
        </p:txBody>
      </p:sp>
      <p:sp>
        <p:nvSpPr>
          <p:cNvPr id="10" name="Shape 8"/>
          <p:cNvSpPr/>
          <p:nvPr/>
        </p:nvSpPr>
        <p:spPr>
          <a:xfrm>
            <a:off x="7421999" y="3397687"/>
            <a:ext cx="6565106" cy="2891195"/>
          </a:xfrm>
          <a:prstGeom prst="roundRect">
            <a:avLst>
              <a:gd name="adj" fmla="val 1030"/>
            </a:avLst>
          </a:prstGeom>
          <a:solidFill>
            <a:srgbClr val="2150FE"/>
          </a:solidFill>
          <a:ln/>
        </p:spPr>
      </p:sp>
      <p:sp>
        <p:nvSpPr>
          <p:cNvPr id="11" name="Text 9"/>
          <p:cNvSpPr/>
          <p:nvPr/>
        </p:nvSpPr>
        <p:spPr>
          <a:xfrm>
            <a:off x="7620357" y="3596045"/>
            <a:ext cx="3785592" cy="310158"/>
          </a:xfrm>
          <a:prstGeom prst="rect">
            <a:avLst/>
          </a:prstGeom>
          <a:noFill/>
          <a:ln/>
        </p:spPr>
        <p:txBody>
          <a:bodyPr wrap="none" lIns="0" tIns="0" rIns="0" bIns="0" rtlCol="0" anchor="t"/>
          <a:lstStyle/>
          <a:p>
            <a:pPr algn="l" indent="0" marL="0">
              <a:lnSpc>
                <a:spcPts val="2400"/>
              </a:lnSpc>
              <a:buNone/>
            </a:pPr>
            <a:r>
              <a:rPr lang="en-US" sz="19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400"/>
              </a:lnSpc>
              <a:buNone/>
            </a:pPr>
            <a:r>
              <a:rPr lang="en-US" sz="1950" dirty="0">
                <a:solidFill>
                  <a:srgbClr val="FFFFFF"/>
                </a:solidFill>
                <a:latin typeface="Crimson Pro Semi Bold" pitchFamily="34" charset="0"/>
                <a:ea typeface="Crimson Pro Semi Bold" pitchFamily="34" charset="-122"/>
                <a:cs typeface="Crimson Pro Semi Bold" pitchFamily="34" charset="-120"/>
              </a:rPr>
              <a:t> 高权力距离 High Power Distance</a:t>
            </a:r>
            <a:endParaRPr lang="en-US" sz="1950" dirty="0"/>
          </a:p>
        </p:txBody>
      </p:sp>
      <p:sp>
        <p:nvSpPr>
          <p:cNvPr id="12" name="Shape 10"/>
          <p:cNvSpPr/>
          <p:nvPr/>
        </p:nvSpPr>
        <p:spPr>
          <a:xfrm>
            <a:off x="7620357" y="4129445"/>
            <a:ext cx="2634020" cy="388382"/>
          </a:xfrm>
          <a:prstGeom prst="roundRect">
            <a:avLst>
              <a:gd name="adj" fmla="val 6132"/>
            </a:avLst>
          </a:prstGeom>
          <a:noFill/>
          <a:ln w="7620">
            <a:solidFill>
              <a:srgbClr val="2150FE"/>
            </a:solidFill>
            <a:prstDash val="solid"/>
          </a:ln>
        </p:spPr>
      </p:sp>
      <p:sp>
        <p:nvSpPr>
          <p:cNvPr id="13" name="Text 11"/>
          <p:cNvSpPr/>
          <p:nvPr/>
        </p:nvSpPr>
        <p:spPr>
          <a:xfrm>
            <a:off x="7747040" y="4196596"/>
            <a:ext cx="2380655" cy="254079"/>
          </a:xfrm>
          <a:prstGeom prst="rect">
            <a:avLst/>
          </a:prstGeom>
          <a:noFill/>
          <a:ln/>
        </p:spPr>
        <p:txBody>
          <a:bodyPr wrap="none" lIns="0" tIns="0" rIns="0" bIns="0" rtlCol="0" anchor="t"/>
          <a:lstStyle/>
          <a:p>
            <a:pPr algn="l" indent="0" marL="0">
              <a:lnSpc>
                <a:spcPts val="2000"/>
              </a:lnSpc>
              <a:buNone/>
            </a:pPr>
            <a:r>
              <a:rPr lang="en-US" sz="1250" dirty="0">
                <a:solidFill>
                  <a:srgbClr val="2150FE"/>
                </a:solidFill>
                <a:latin typeface="Heebo" pitchFamily="34" charset="0"/>
                <a:ea typeface="Heebo" pitchFamily="34" charset="-122"/>
                <a:cs typeface="Heebo" pitchFamily="34" charset="-120"/>
              </a:rPr>
              <a:t>代表文化：亚洲、中东、拉丁美洲</a:t>
            </a:r>
            <a:endParaRPr lang="en-US" sz="1250" dirty="0"/>
          </a:p>
        </p:txBody>
      </p:sp>
      <p:sp>
        <p:nvSpPr>
          <p:cNvPr id="14" name="Text 12"/>
          <p:cNvSpPr/>
          <p:nvPr/>
        </p:nvSpPr>
        <p:spPr>
          <a:xfrm>
            <a:off x="7620357" y="4741069"/>
            <a:ext cx="6168390" cy="1478399"/>
          </a:xfrm>
          <a:prstGeom prst="rect">
            <a:avLst/>
          </a:prstGeom>
          <a:noFill/>
          <a:ln/>
        </p:spPr>
        <p:txBody>
          <a:bodyPr wrap="square" lIns="0" tIns="0" rIns="0" bIns="0" rtlCol="0" anchor="t"/>
          <a:lstStyle/>
          <a:p>
            <a:pPr algn="l" marL="342900" indent="-342900">
              <a:lnSpc>
                <a:spcPts val="2500"/>
              </a:lnSpc>
              <a:buSzPct val="100000"/>
              <a:buChar char="•"/>
            </a:pPr>
            <a:r>
              <a:rPr lang="en-US" sz="1550" b="1" dirty="0">
                <a:solidFill>
                  <a:srgbClr val="FFFFFF"/>
                </a:solidFill>
                <a:latin typeface="Heebo" pitchFamily="34" charset="0"/>
                <a:ea typeface="Heebo" pitchFamily="34" charset="-122"/>
                <a:cs typeface="Heebo" pitchFamily="34" charset="-120"/>
              </a:rPr>
              <a:t>等级结构清晰</a:t>
            </a:r>
            <a:pPr algn="l" indent="0" marL="0">
              <a:lnSpc>
                <a:spcPts val="2500"/>
              </a:lnSpc>
              <a:buNone/>
            </a:pPr>
            <a:r>
              <a:rPr lang="en-US" sz="1550" dirty="0">
                <a:solidFill>
                  <a:srgbClr val="FFFFFF"/>
                </a:solidFill>
                <a:latin typeface="Heebo" pitchFamily="34" charset="0"/>
                <a:ea typeface="Heebo" pitchFamily="34" charset="-122"/>
                <a:cs typeface="Heebo" pitchFamily="34" charset="-120"/>
              </a:rPr>
              <a:t>：职级差异受到尊重，上下级关系明确且重要</a:t>
            </a:r>
            <a:endParaRPr lang="en-US" sz="1550" dirty="0"/>
          </a:p>
          <a:p>
            <a:pPr algn="l" marL="342900" indent="-342900">
              <a:lnSpc>
                <a:spcPts val="2500"/>
              </a:lnSpc>
              <a:buSzPct val="100000"/>
              <a:buChar char="•"/>
            </a:pPr>
            <a:r>
              <a:rPr lang="en-US" sz="1550" b="1" dirty="0">
                <a:solidFill>
                  <a:srgbClr val="FFFFFF"/>
                </a:solidFill>
                <a:latin typeface="Heebo" pitchFamily="34" charset="0"/>
                <a:ea typeface="Heebo" pitchFamily="34" charset="-122"/>
                <a:cs typeface="Heebo" pitchFamily="34" charset="-120"/>
              </a:rPr>
              <a:t>老板是权威</a:t>
            </a:r>
            <a:pPr algn="l" indent="0" marL="0">
              <a:lnSpc>
                <a:spcPts val="2500"/>
              </a:lnSpc>
              <a:buNone/>
            </a:pPr>
            <a:r>
              <a:rPr lang="en-US" sz="1550" dirty="0">
                <a:solidFill>
                  <a:srgbClr val="FFFFFF"/>
                </a:solidFill>
                <a:latin typeface="Heebo" pitchFamily="34" charset="0"/>
                <a:ea typeface="Heebo" pitchFamily="34" charset="-122"/>
                <a:cs typeface="Heebo" pitchFamily="34" charset="-120"/>
              </a:rPr>
              <a:t>：领导的决定通常不受公开挑战，服从是职业美德</a:t>
            </a:r>
            <a:endParaRPr lang="en-US" sz="1550" dirty="0"/>
          </a:p>
          <a:p>
            <a:pPr algn="l" marL="342900" indent="-342900">
              <a:lnSpc>
                <a:spcPts val="2500"/>
              </a:lnSpc>
              <a:buSzPct val="100000"/>
              <a:buChar char="•"/>
            </a:pPr>
            <a:r>
              <a:rPr lang="en-US" sz="1550" b="1" dirty="0">
                <a:solidFill>
                  <a:srgbClr val="FFFFFF"/>
                </a:solidFill>
                <a:latin typeface="Heebo" pitchFamily="34" charset="0"/>
                <a:ea typeface="Heebo" pitchFamily="34" charset="-122"/>
                <a:cs typeface="Heebo" pitchFamily="34" charset="-120"/>
              </a:rPr>
              <a:t>正式沟通与尊重</a:t>
            </a:r>
            <a:pPr algn="l" indent="0" marL="0">
              <a:lnSpc>
                <a:spcPts val="2500"/>
              </a:lnSpc>
              <a:buNone/>
            </a:pPr>
            <a:r>
              <a:rPr lang="en-US" sz="1550" dirty="0">
                <a:solidFill>
                  <a:srgbClr val="FFFFFF"/>
                </a:solidFill>
                <a:latin typeface="Heebo" pitchFamily="34" charset="0"/>
                <a:ea typeface="Heebo" pitchFamily="34" charset="-122"/>
                <a:cs typeface="Heebo" pitchFamily="34" charset="-120"/>
              </a:rPr>
              <a:t>：使用头衔和敬语，汇报流程严格按层级进行</a:t>
            </a:r>
            <a:endParaRPr lang="en-US" sz="1550" dirty="0"/>
          </a:p>
          <a:p>
            <a:pPr algn="l" marL="342900" indent="-342900">
              <a:lnSpc>
                <a:spcPts val="2500"/>
              </a:lnSpc>
              <a:buSzPct val="100000"/>
              <a:buChar char="•"/>
            </a:pPr>
            <a:r>
              <a:rPr lang="en-US" sz="1550" b="1" dirty="0">
                <a:solidFill>
                  <a:srgbClr val="FFFFFF"/>
                </a:solidFill>
                <a:latin typeface="Heebo" pitchFamily="34" charset="0"/>
                <a:ea typeface="Heebo" pitchFamily="34" charset="-122"/>
                <a:cs typeface="Heebo" pitchFamily="34" charset="-120"/>
              </a:rPr>
              <a:t>职场文化</a:t>
            </a:r>
            <a:pPr algn="l" indent="0" marL="0">
              <a:lnSpc>
                <a:spcPts val="2500"/>
              </a:lnSpc>
              <a:buNone/>
            </a:pPr>
            <a:r>
              <a:rPr lang="en-US" sz="1550" dirty="0">
                <a:solidFill>
                  <a:srgbClr val="FFFFFF"/>
                </a:solidFill>
                <a:latin typeface="Heebo" pitchFamily="34" charset="0"/>
                <a:ea typeface="Heebo" pitchFamily="34" charset="-122"/>
                <a:cs typeface="Heebo" pitchFamily="34" charset="-120"/>
              </a:rPr>
              <a:t>：在会议中公开表达异议可能被视为不尊重或越界</a:t>
            </a:r>
            <a:endParaRPr lang="en-US" sz="1550" dirty="0"/>
          </a:p>
        </p:txBody>
      </p:sp>
      <p:sp>
        <p:nvSpPr>
          <p:cNvPr id="15" name="Shape 13"/>
          <p:cNvSpPr/>
          <p:nvPr/>
        </p:nvSpPr>
        <p:spPr>
          <a:xfrm>
            <a:off x="793790" y="6512123"/>
            <a:ext cx="13042821" cy="1168360"/>
          </a:xfrm>
          <a:prstGeom prst="roundRect">
            <a:avLst>
              <a:gd name="adj" fmla="val 2548"/>
            </a:avLst>
          </a:prstGeom>
          <a:solidFill>
            <a:srgbClr val="B6D6FC"/>
          </a:solidFill>
          <a:ln/>
        </p:spPr>
      </p:sp>
      <p:pic>
        <p:nvPicPr>
          <p:cNvPr id="16" name="Image 0" descr="preencoded.png">    </p:cNvPr>
          <p:cNvPicPr>
            <a:picLocks noChangeAspect="1"/>
          </p:cNvPicPr>
          <p:nvPr/>
        </p:nvPicPr>
        <p:blipFill>
          <a:blip r:embed="rId1"/>
          <a:stretch>
            <a:fillRect/>
          </a:stretch>
        </p:blipFill>
        <p:spPr>
          <a:xfrm>
            <a:off x="992148" y="6799778"/>
            <a:ext cx="248007" cy="198358"/>
          </a:xfrm>
          <a:prstGeom prst="rect">
            <a:avLst/>
          </a:prstGeom>
        </p:spPr>
      </p:pic>
      <p:sp>
        <p:nvSpPr>
          <p:cNvPr id="17" name="Text 14"/>
          <p:cNvSpPr/>
          <p:nvPr/>
        </p:nvSpPr>
        <p:spPr>
          <a:xfrm>
            <a:off x="1438513" y="6760012"/>
            <a:ext cx="12199739" cy="642699"/>
          </a:xfrm>
          <a:prstGeom prst="rect">
            <a:avLst/>
          </a:prstGeom>
          <a:noFill/>
          <a:ln/>
        </p:spPr>
        <p:txBody>
          <a:bodyPr wrap="square" lIns="0" tIns="0" rIns="0" bIns="0" rtlCol="0" anchor="t"/>
          <a:lstStyle/>
          <a:p>
            <a:pPr algn="l" indent="0" marL="0">
              <a:lnSpc>
                <a:spcPts val="2500"/>
              </a:lnSpc>
              <a:buNone/>
            </a:pPr>
            <a:r>
              <a:rPr lang="en-US" sz="1550" dirty="0">
                <a:solidFill>
                  <a:srgbClr val="000000"/>
                </a:solidFill>
                <a:latin typeface="Heebo" pitchFamily="34" charset="0"/>
                <a:ea typeface="Heebo" pitchFamily="34" charset="-122"/>
                <a:cs typeface="Heebo" pitchFamily="34" charset="-120"/>
              </a:rPr>
              <a:t>💡</a:t>
            </a:r>
            <a:pPr algn="l" indent="0" marL="0">
              <a:lnSpc>
                <a:spcPts val="2500"/>
              </a:lnSpc>
              <a:buNone/>
            </a:pPr>
            <a:r>
              <a:rPr lang="en-US" sz="1550" dirty="0">
                <a:solidFill>
                  <a:srgbClr val="000000"/>
                </a:solidFill>
                <a:latin typeface="Heebo" pitchFamily="34" charset="0"/>
                <a:ea typeface="Heebo" pitchFamily="34" charset="-122"/>
                <a:cs typeface="Heebo" pitchFamily="34" charset="-120"/>
              </a:rPr>
              <a:t> </a:t>
            </a:r>
            <a:pPr algn="l" indent="0" marL="0">
              <a:lnSpc>
                <a:spcPts val="2500"/>
              </a:lnSpc>
              <a:buNone/>
            </a:pPr>
            <a:r>
              <a:rPr lang="en-US" sz="1550" b="1" dirty="0">
                <a:solidFill>
                  <a:srgbClr val="000000"/>
                </a:solidFill>
                <a:latin typeface="Heebo" pitchFamily="34" charset="0"/>
                <a:ea typeface="Heebo" pitchFamily="34" charset="-122"/>
                <a:cs typeface="Heebo" pitchFamily="34" charset="-120"/>
              </a:rPr>
              <a:t>职场洞察</a:t>
            </a:r>
            <a:pPr algn="l" indent="0" marL="0">
              <a:lnSpc>
                <a:spcPts val="2500"/>
              </a:lnSpc>
              <a:buNone/>
            </a:pPr>
            <a:r>
              <a:rPr lang="en-US" sz="1550" dirty="0">
                <a:solidFill>
                  <a:srgbClr val="000000"/>
                </a:solidFill>
                <a:latin typeface="Heebo" pitchFamily="34" charset="0"/>
                <a:ea typeface="Heebo" pitchFamily="34" charset="-122"/>
                <a:cs typeface="Heebo" pitchFamily="34" charset="-120"/>
              </a:rPr>
              <a:t>：当高权力距离文化的员工沉默时，这未必意味着同意——而可能是对权威的尊重。跨文化领导者需要主动创造安全的"意见表达空间"。</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793790" y="602218"/>
            <a:ext cx="1578650" cy="348377"/>
          </a:xfrm>
          <a:prstGeom prst="roundRect">
            <a:avLst>
              <a:gd name="adj" fmla="val 6495"/>
            </a:avLst>
          </a:prstGeom>
          <a:solidFill>
            <a:srgbClr val="CCD7FF"/>
          </a:solidFill>
          <a:ln/>
        </p:spPr>
      </p:sp>
      <p:sp>
        <p:nvSpPr>
          <p:cNvPr id="3" name="Text 1"/>
          <p:cNvSpPr/>
          <p:nvPr/>
        </p:nvSpPr>
        <p:spPr>
          <a:xfrm>
            <a:off x="906899" y="658773"/>
            <a:ext cx="1352431" cy="235268"/>
          </a:xfrm>
          <a:prstGeom prst="rect">
            <a:avLst/>
          </a:prstGeom>
          <a:noFill/>
          <a:ln/>
        </p:spPr>
        <p:txBody>
          <a:bodyPr wrap="none" lIns="0" tIns="0" rIns="0" bIns="0" rtlCol="0" anchor="t"/>
          <a:lstStyle/>
          <a:p>
            <a:pPr algn="l" indent="0" marL="0">
              <a:lnSpc>
                <a:spcPts val="1850"/>
              </a:lnSpc>
              <a:buNone/>
            </a:pPr>
            <a:r>
              <a:rPr lang="en-US" sz="1150" dirty="0">
                <a:solidFill>
                  <a:srgbClr val="4C4C4D"/>
                </a:solidFill>
                <a:latin typeface="Heebo" pitchFamily="34" charset="0"/>
                <a:ea typeface="Heebo" pitchFamily="34" charset="-122"/>
                <a:cs typeface="Heebo" pitchFamily="34" charset="-120"/>
              </a:rPr>
              <a:t>维度2 DIMENSION 2</a:t>
            </a:r>
            <a:endParaRPr lang="en-US" sz="1150" dirty="0"/>
          </a:p>
        </p:txBody>
      </p:sp>
      <p:sp>
        <p:nvSpPr>
          <p:cNvPr id="4" name="Text 2"/>
          <p:cNvSpPr/>
          <p:nvPr/>
        </p:nvSpPr>
        <p:spPr>
          <a:xfrm>
            <a:off x="793790" y="1022152"/>
            <a:ext cx="5773460" cy="1178243"/>
          </a:xfrm>
          <a:prstGeom prst="rect">
            <a:avLst/>
          </a:prstGeom>
          <a:noFill/>
          <a:ln/>
        </p:spPr>
        <p:txBody>
          <a:bodyPr wrap="square" lIns="0" tIns="0" rIns="0" bIns="0" rtlCol="0" anchor="t"/>
          <a:lstStyle/>
          <a:p>
            <a:pPr algn="l" indent="0" marL="0">
              <a:lnSpc>
                <a:spcPts val="4600"/>
              </a:lnSpc>
              <a:buNone/>
            </a:pPr>
            <a:r>
              <a:rPr lang="en-US" sz="3700" dirty="0">
                <a:solidFill>
                  <a:srgbClr val="152D47"/>
                </a:solidFill>
                <a:latin typeface="Crimson Pro Semi Bold" pitchFamily="34" charset="0"/>
                <a:ea typeface="Crimson Pro Semi Bold" pitchFamily="34" charset="-122"/>
                <a:cs typeface="Crimson Pro Semi Bold" pitchFamily="34" charset="-120"/>
              </a:rPr>
              <a:t>个人主义 vs 集体主义</a:t>
            </a:r>
            <a:endParaRPr lang="en-US" sz="3700" dirty="0"/>
          </a:p>
          <a:p>
            <a:pPr algn="l" indent="0" marL="0">
              <a:lnSpc>
                <a:spcPts val="4600"/>
              </a:lnSpc>
              <a:buNone/>
            </a:pPr>
            <a:r>
              <a:rPr lang="en-US" sz="3700" dirty="0">
                <a:solidFill>
                  <a:srgbClr val="2150FE"/>
                </a:solidFill>
                <a:latin typeface="Crimson Pro Semi Bold" pitchFamily="34" charset="0"/>
                <a:ea typeface="Crimson Pro Semi Bold" pitchFamily="34" charset="-122"/>
                <a:cs typeface="Crimson Pro Semi Bold" pitchFamily="34" charset="-120"/>
              </a:rPr>
              <a:t>Individualism vs Collectivism</a:t>
            </a:r>
            <a:endParaRPr lang="en-US" sz="3700" dirty="0"/>
          </a:p>
        </p:txBody>
      </p:sp>
      <p:sp>
        <p:nvSpPr>
          <p:cNvPr id="5" name="Text 3"/>
          <p:cNvSpPr/>
          <p:nvPr/>
        </p:nvSpPr>
        <p:spPr>
          <a:xfrm>
            <a:off x="793790" y="2468999"/>
            <a:ext cx="13042821" cy="588407"/>
          </a:xfrm>
          <a:prstGeom prst="rect">
            <a:avLst/>
          </a:prstGeom>
          <a:noFill/>
          <a:ln/>
        </p:spPr>
        <p:txBody>
          <a:bodyPr wrap="square" lIns="0" tIns="0" rIns="0" bIns="0" rtlCol="0" anchor="t"/>
          <a:lstStyle/>
          <a:p>
            <a:pPr algn="l" indent="0" marL="0">
              <a:lnSpc>
                <a:spcPts val="2300"/>
              </a:lnSpc>
              <a:buNone/>
            </a:pPr>
            <a:r>
              <a:rPr lang="en-US" sz="1450" dirty="0">
                <a:solidFill>
                  <a:srgbClr val="4C4C4D"/>
                </a:solidFill>
                <a:latin typeface="Heebo" pitchFamily="34" charset="0"/>
                <a:ea typeface="Heebo" pitchFamily="34" charset="-122"/>
                <a:cs typeface="Heebo" pitchFamily="34" charset="-120"/>
              </a:rPr>
              <a:t>这一维度描述个体与群体之间的关系：在个人主义文化中，个人目标优先；在集体主义文化中，群体和谐高于个人利益。这深刻影响激励方式、绩效评估和团队协作风格。</a:t>
            </a:r>
            <a:endParaRPr lang="en-US" sz="1450" dirty="0"/>
          </a:p>
        </p:txBody>
      </p:sp>
      <p:sp>
        <p:nvSpPr>
          <p:cNvPr id="6" name="Shape 4"/>
          <p:cNvSpPr/>
          <p:nvPr/>
        </p:nvSpPr>
        <p:spPr>
          <a:xfrm>
            <a:off x="793790" y="3258860"/>
            <a:ext cx="13042821" cy="3097054"/>
          </a:xfrm>
          <a:prstGeom prst="roundRect">
            <a:avLst>
              <a:gd name="adj" fmla="val 913"/>
            </a:avLst>
          </a:prstGeom>
          <a:solidFill>
            <a:srgbClr val="F2EEEE"/>
          </a:solidFill>
          <a:ln/>
        </p:spPr>
      </p:sp>
      <p:sp>
        <p:nvSpPr>
          <p:cNvPr id="7" name="Shape 5"/>
          <p:cNvSpPr/>
          <p:nvPr/>
        </p:nvSpPr>
        <p:spPr>
          <a:xfrm>
            <a:off x="793790" y="3258860"/>
            <a:ext cx="6521410" cy="3097054"/>
          </a:xfrm>
          <a:prstGeom prst="roundRect">
            <a:avLst>
              <a:gd name="adj" fmla="val 913"/>
            </a:avLst>
          </a:prstGeom>
          <a:solidFill>
            <a:srgbClr val="F2EEEE"/>
          </a:solidFill>
          <a:ln/>
        </p:spPr>
      </p:sp>
      <p:sp>
        <p:nvSpPr>
          <p:cNvPr id="8" name="Text 6"/>
          <p:cNvSpPr/>
          <p:nvPr/>
        </p:nvSpPr>
        <p:spPr>
          <a:xfrm>
            <a:off x="982266" y="3447336"/>
            <a:ext cx="2697242" cy="294680"/>
          </a:xfrm>
          <a:prstGeom prst="rect">
            <a:avLst/>
          </a:prstGeom>
          <a:noFill/>
          <a:ln/>
        </p:spPr>
        <p:txBody>
          <a:bodyPr wrap="none" lIns="0" tIns="0" rIns="0" bIns="0" rtlCol="0" anchor="t"/>
          <a:lstStyle/>
          <a:p>
            <a:pPr algn="l" indent="0" marL="0">
              <a:lnSpc>
                <a:spcPts val="2300"/>
              </a:lnSpc>
              <a:buNone/>
            </a:pPr>
            <a:r>
              <a:rPr lang="en-US" sz="18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 个人主义 Individualism</a:t>
            </a:r>
            <a:endParaRPr lang="en-US" sz="1850" dirty="0"/>
          </a:p>
        </p:txBody>
      </p:sp>
      <p:sp>
        <p:nvSpPr>
          <p:cNvPr id="9" name="Shape 7"/>
          <p:cNvSpPr/>
          <p:nvPr/>
        </p:nvSpPr>
        <p:spPr>
          <a:xfrm>
            <a:off x="982266" y="3943469"/>
            <a:ext cx="2201108" cy="363617"/>
          </a:xfrm>
          <a:prstGeom prst="roundRect">
            <a:avLst>
              <a:gd name="adj" fmla="val 6223"/>
            </a:avLst>
          </a:prstGeom>
          <a:noFill/>
          <a:ln w="7620">
            <a:solidFill>
              <a:srgbClr val="2150FE"/>
            </a:solidFill>
            <a:prstDash val="solid"/>
          </a:ln>
        </p:spPr>
      </p:sp>
      <p:sp>
        <p:nvSpPr>
          <p:cNvPr id="10" name="Text 8"/>
          <p:cNvSpPr/>
          <p:nvPr/>
        </p:nvSpPr>
        <p:spPr>
          <a:xfrm>
            <a:off x="1102995" y="4007644"/>
            <a:ext cx="1959650" cy="235268"/>
          </a:xfrm>
          <a:prstGeom prst="rect">
            <a:avLst/>
          </a:prstGeom>
          <a:noFill/>
          <a:ln/>
        </p:spPr>
        <p:txBody>
          <a:bodyPr wrap="none" lIns="0" tIns="0" rIns="0" bIns="0" rtlCol="0" anchor="t"/>
          <a:lstStyle/>
          <a:p>
            <a:pPr algn="l" indent="0" marL="0">
              <a:lnSpc>
                <a:spcPts val="1850"/>
              </a:lnSpc>
              <a:buNone/>
            </a:pPr>
            <a:r>
              <a:rPr lang="en-US" sz="1150" dirty="0">
                <a:solidFill>
                  <a:srgbClr val="2150FE"/>
                </a:solidFill>
                <a:latin typeface="Heebo" pitchFamily="34" charset="0"/>
                <a:ea typeface="Heebo" pitchFamily="34" charset="-122"/>
                <a:cs typeface="Heebo" pitchFamily="34" charset="-120"/>
              </a:rPr>
              <a:t>美国、澳大利亚、英国、西欧</a:t>
            </a:r>
            <a:endParaRPr lang="en-US" sz="1150" dirty="0"/>
          </a:p>
        </p:txBody>
      </p:sp>
      <p:sp>
        <p:nvSpPr>
          <p:cNvPr id="11" name="Text 9"/>
          <p:cNvSpPr/>
          <p:nvPr/>
        </p:nvSpPr>
        <p:spPr>
          <a:xfrm>
            <a:off x="982266" y="4508540"/>
            <a:ext cx="6144458" cy="1364694"/>
          </a:xfrm>
          <a:prstGeom prst="rect">
            <a:avLst/>
          </a:prstGeom>
          <a:noFill/>
          <a:ln/>
        </p:spPr>
        <p:txBody>
          <a:bodyPr wrap="square" lIns="0" tIns="0" rIns="0" bIns="0" rtlCol="0" anchor="t"/>
          <a:lstStyle/>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个人成就至上</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：职业发展、个人荣誉和自我实现是核心驱动力</a:t>
            </a:r>
            <a:endParaRPr lang="en-US" sz="1450" dirty="0"/>
          </a:p>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自我表达受推崇</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：清晰表达个人观点、展示个人能力是职业素养的体现</a:t>
            </a:r>
            <a:endParaRPr lang="en-US" sz="1450" dirty="0"/>
          </a:p>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个人利益可超越群体</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：在必要时，个人可以为了职业发展而离开团队</a:t>
            </a:r>
            <a:endParaRPr lang="en-US" sz="1450" dirty="0"/>
          </a:p>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激励方式</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：个人奖励、晋升机会、公开表彰效果最佳</a:t>
            </a:r>
            <a:endParaRPr lang="en-US" sz="1450" dirty="0"/>
          </a:p>
        </p:txBody>
      </p:sp>
      <p:sp>
        <p:nvSpPr>
          <p:cNvPr id="12" name="Shape 10"/>
          <p:cNvSpPr/>
          <p:nvPr/>
        </p:nvSpPr>
        <p:spPr>
          <a:xfrm>
            <a:off x="7315200" y="3258860"/>
            <a:ext cx="6521410" cy="3097054"/>
          </a:xfrm>
          <a:prstGeom prst="rect">
            <a:avLst/>
          </a:prstGeom>
          <a:solidFill>
            <a:srgbClr val="F2EEEE"/>
          </a:solidFill>
          <a:ln/>
        </p:spPr>
      </p:sp>
      <p:sp>
        <p:nvSpPr>
          <p:cNvPr id="13" name="Shape 11"/>
          <p:cNvSpPr/>
          <p:nvPr/>
        </p:nvSpPr>
        <p:spPr>
          <a:xfrm>
            <a:off x="7315200" y="3258860"/>
            <a:ext cx="22860" cy="3097054"/>
          </a:xfrm>
          <a:prstGeom prst="roundRect">
            <a:avLst>
              <a:gd name="adj" fmla="val 123721"/>
            </a:avLst>
          </a:prstGeom>
          <a:solidFill>
            <a:srgbClr val="D8D4D4"/>
          </a:solidFill>
          <a:ln/>
        </p:spPr>
      </p:sp>
      <p:sp>
        <p:nvSpPr>
          <p:cNvPr id="14" name="Text 12"/>
          <p:cNvSpPr/>
          <p:nvPr/>
        </p:nvSpPr>
        <p:spPr>
          <a:xfrm>
            <a:off x="7503676" y="3447336"/>
            <a:ext cx="2546509" cy="294680"/>
          </a:xfrm>
          <a:prstGeom prst="rect">
            <a:avLst/>
          </a:prstGeom>
          <a:noFill/>
          <a:ln/>
        </p:spPr>
        <p:txBody>
          <a:bodyPr wrap="none" lIns="0" tIns="0" rIns="0" bIns="0" rtlCol="0" anchor="t"/>
          <a:lstStyle/>
          <a:p>
            <a:pPr algn="l" indent="0" marL="0">
              <a:lnSpc>
                <a:spcPts val="2300"/>
              </a:lnSpc>
              <a:buNone/>
            </a:pPr>
            <a:r>
              <a:rPr lang="en-US" sz="18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 集体主义 Collectivism</a:t>
            </a:r>
            <a:endParaRPr lang="en-US" sz="1850" dirty="0"/>
          </a:p>
        </p:txBody>
      </p:sp>
      <p:sp>
        <p:nvSpPr>
          <p:cNvPr id="15" name="Shape 13"/>
          <p:cNvSpPr/>
          <p:nvPr/>
        </p:nvSpPr>
        <p:spPr>
          <a:xfrm>
            <a:off x="7503676" y="3943469"/>
            <a:ext cx="2201108" cy="363617"/>
          </a:xfrm>
          <a:prstGeom prst="roundRect">
            <a:avLst>
              <a:gd name="adj" fmla="val 6223"/>
            </a:avLst>
          </a:prstGeom>
          <a:noFill/>
          <a:ln w="7620">
            <a:solidFill>
              <a:srgbClr val="2150FE"/>
            </a:solidFill>
            <a:prstDash val="solid"/>
          </a:ln>
        </p:spPr>
      </p:sp>
      <p:sp>
        <p:nvSpPr>
          <p:cNvPr id="16" name="Text 14"/>
          <p:cNvSpPr/>
          <p:nvPr/>
        </p:nvSpPr>
        <p:spPr>
          <a:xfrm>
            <a:off x="7624405" y="4007644"/>
            <a:ext cx="1959650" cy="235268"/>
          </a:xfrm>
          <a:prstGeom prst="rect">
            <a:avLst/>
          </a:prstGeom>
          <a:noFill/>
          <a:ln/>
        </p:spPr>
        <p:txBody>
          <a:bodyPr wrap="none" lIns="0" tIns="0" rIns="0" bIns="0" rtlCol="0" anchor="t"/>
          <a:lstStyle/>
          <a:p>
            <a:pPr algn="l" indent="0" marL="0">
              <a:lnSpc>
                <a:spcPts val="1850"/>
              </a:lnSpc>
              <a:buNone/>
            </a:pPr>
            <a:r>
              <a:rPr lang="en-US" sz="1150" dirty="0">
                <a:solidFill>
                  <a:srgbClr val="2150FE"/>
                </a:solidFill>
                <a:latin typeface="Heebo" pitchFamily="34" charset="0"/>
                <a:ea typeface="Heebo" pitchFamily="34" charset="-122"/>
                <a:cs typeface="Heebo" pitchFamily="34" charset="-120"/>
              </a:rPr>
              <a:t>亚洲、非洲、拉丁美洲、中东</a:t>
            </a:r>
            <a:endParaRPr lang="en-US" sz="1150" dirty="0"/>
          </a:p>
        </p:txBody>
      </p:sp>
      <p:sp>
        <p:nvSpPr>
          <p:cNvPr id="17" name="Text 15"/>
          <p:cNvSpPr/>
          <p:nvPr/>
        </p:nvSpPr>
        <p:spPr>
          <a:xfrm>
            <a:off x="7503676" y="4508540"/>
            <a:ext cx="6144458" cy="1658898"/>
          </a:xfrm>
          <a:prstGeom prst="rect">
            <a:avLst/>
          </a:prstGeom>
          <a:noFill/>
          <a:ln/>
        </p:spPr>
        <p:txBody>
          <a:bodyPr wrap="square" lIns="0" tIns="0" rIns="0" bIns="0" rtlCol="0" anchor="t"/>
          <a:lstStyle/>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群体和谐为先</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：维护团队关系和集体利益是个人行为的重要考量</a:t>
            </a:r>
            <a:endParaRPr lang="en-US" sz="1450" dirty="0"/>
          </a:p>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个人为群体服务</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：在群体中的角色和贡献定义了个体的身份认同</a:t>
            </a:r>
            <a:endParaRPr lang="en-US" sz="1450" dirty="0"/>
          </a:p>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群体决定优于个人</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：重要决策通常需要集体协商，单打独斗被认为是自私</a:t>
            </a:r>
            <a:endParaRPr lang="en-US" sz="1450" dirty="0"/>
          </a:p>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激励方式</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：团队荣誉、集体认可、归属感和关系维护效果最佳</a:t>
            </a:r>
            <a:endParaRPr lang="en-US" sz="1450" dirty="0"/>
          </a:p>
        </p:txBody>
      </p:sp>
      <p:sp>
        <p:nvSpPr>
          <p:cNvPr id="18" name="Shape 16"/>
          <p:cNvSpPr/>
          <p:nvPr/>
        </p:nvSpPr>
        <p:spPr>
          <a:xfrm>
            <a:off x="793790" y="6557367"/>
            <a:ext cx="13042821" cy="1069896"/>
          </a:xfrm>
          <a:prstGeom prst="roundRect">
            <a:avLst>
              <a:gd name="adj" fmla="val 2643"/>
            </a:avLst>
          </a:prstGeom>
          <a:solidFill>
            <a:srgbClr val="FCF2B5"/>
          </a:solidFill>
          <a:ln/>
        </p:spPr>
      </p:sp>
      <p:pic>
        <p:nvPicPr>
          <p:cNvPr id="19" name="Image 0" descr="preencoded.png">    </p:cNvPr>
          <p:cNvPicPr>
            <a:picLocks noChangeAspect="1"/>
          </p:cNvPicPr>
          <p:nvPr/>
        </p:nvPicPr>
        <p:blipFill>
          <a:blip r:embed="rId1"/>
          <a:stretch>
            <a:fillRect/>
          </a:stretch>
        </p:blipFill>
        <p:spPr>
          <a:xfrm>
            <a:off x="982266" y="6833592"/>
            <a:ext cx="235625" cy="188476"/>
          </a:xfrm>
          <a:prstGeom prst="rect">
            <a:avLst/>
          </a:prstGeom>
        </p:spPr>
      </p:pic>
      <p:sp>
        <p:nvSpPr>
          <p:cNvPr id="20" name="Text 17"/>
          <p:cNvSpPr/>
          <p:nvPr/>
        </p:nvSpPr>
        <p:spPr>
          <a:xfrm>
            <a:off x="1406366" y="6783467"/>
            <a:ext cx="12241768" cy="588407"/>
          </a:xfrm>
          <a:prstGeom prst="rect">
            <a:avLst/>
          </a:prstGeom>
          <a:noFill/>
          <a:ln/>
        </p:spPr>
        <p:txBody>
          <a:bodyPr wrap="square" lIns="0" tIns="0" rIns="0" bIns="0" rtlCol="0" anchor="t"/>
          <a:lstStyle/>
          <a:p>
            <a:pPr algn="l" indent="0" marL="0">
              <a:lnSpc>
                <a:spcPts val="2300"/>
              </a:lnSpc>
              <a:buNone/>
            </a:pPr>
            <a:r>
              <a:rPr lang="en-US" sz="1450" dirty="0">
                <a:solidFill>
                  <a:srgbClr val="000000"/>
                </a:solidFill>
                <a:latin typeface="Heebo" pitchFamily="34" charset="0"/>
                <a:ea typeface="Heebo" pitchFamily="34" charset="-122"/>
                <a:cs typeface="Heebo" pitchFamily="34" charset="-120"/>
              </a:rPr>
              <a:t>⚠️</a:t>
            </a:r>
            <a:pPr algn="l" indent="0" marL="0">
              <a:lnSpc>
                <a:spcPts val="2300"/>
              </a:lnSpc>
              <a:buNone/>
            </a:pPr>
            <a:r>
              <a:rPr lang="en-US" sz="1450" dirty="0">
                <a:solidFill>
                  <a:srgbClr val="000000"/>
                </a:solidFill>
                <a:latin typeface="Heebo" pitchFamily="34" charset="0"/>
                <a:ea typeface="Heebo" pitchFamily="34" charset="-122"/>
                <a:cs typeface="Heebo" pitchFamily="34" charset="-120"/>
              </a:rPr>
              <a:t> </a:t>
            </a:r>
            <a:pPr algn="l" indent="0" marL="0">
              <a:lnSpc>
                <a:spcPts val="2300"/>
              </a:lnSpc>
              <a:buNone/>
            </a:pPr>
            <a:r>
              <a:rPr lang="en-US" sz="1450" b="1" dirty="0">
                <a:solidFill>
                  <a:srgbClr val="000000"/>
                </a:solidFill>
                <a:latin typeface="Heebo" pitchFamily="34" charset="0"/>
                <a:ea typeface="Heebo" pitchFamily="34" charset="-122"/>
                <a:cs typeface="Heebo" pitchFamily="34" charset="-120"/>
              </a:rPr>
              <a:t>常见误区</a:t>
            </a:r>
            <a:pPr algn="l" indent="0" marL="0">
              <a:lnSpc>
                <a:spcPts val="2300"/>
              </a:lnSpc>
              <a:buNone/>
            </a:pPr>
            <a:r>
              <a:rPr lang="en-US" sz="1450" dirty="0">
                <a:solidFill>
                  <a:srgbClr val="000000"/>
                </a:solidFill>
                <a:latin typeface="Heebo" pitchFamily="34" charset="0"/>
                <a:ea typeface="Heebo" pitchFamily="34" charset="-122"/>
                <a:cs typeface="Heebo" pitchFamily="34" charset="-120"/>
              </a:rPr>
              <a:t>：不要将集体主义文化中员工的"不表功"误解为缺乏贡献，也不要将个人主义文化中员工的"自我展示"误解为自负。这些都是文化习得的行为，而非个人品格问题。</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793790" y="669846"/>
            <a:ext cx="1578650" cy="348377"/>
          </a:xfrm>
          <a:prstGeom prst="roundRect">
            <a:avLst>
              <a:gd name="adj" fmla="val 6495"/>
            </a:avLst>
          </a:prstGeom>
          <a:solidFill>
            <a:srgbClr val="CCD7FF"/>
          </a:solidFill>
          <a:ln/>
        </p:spPr>
      </p:sp>
      <p:sp>
        <p:nvSpPr>
          <p:cNvPr id="3" name="Text 1"/>
          <p:cNvSpPr/>
          <p:nvPr/>
        </p:nvSpPr>
        <p:spPr>
          <a:xfrm>
            <a:off x="906899" y="726400"/>
            <a:ext cx="1352431" cy="235268"/>
          </a:xfrm>
          <a:prstGeom prst="rect">
            <a:avLst/>
          </a:prstGeom>
          <a:noFill/>
          <a:ln/>
        </p:spPr>
        <p:txBody>
          <a:bodyPr wrap="none" lIns="0" tIns="0" rIns="0" bIns="0" rtlCol="0" anchor="t"/>
          <a:lstStyle/>
          <a:p>
            <a:pPr algn="l" indent="0" marL="0">
              <a:lnSpc>
                <a:spcPts val="1850"/>
              </a:lnSpc>
              <a:buNone/>
            </a:pPr>
            <a:r>
              <a:rPr lang="en-US" sz="1150" dirty="0">
                <a:solidFill>
                  <a:srgbClr val="4C4C4D"/>
                </a:solidFill>
                <a:latin typeface="Heebo" pitchFamily="34" charset="0"/>
                <a:ea typeface="Heebo" pitchFamily="34" charset="-122"/>
                <a:cs typeface="Heebo" pitchFamily="34" charset="-120"/>
              </a:rPr>
              <a:t>维度3 DIMENSION 3</a:t>
            </a:r>
            <a:endParaRPr lang="en-US" sz="1150" dirty="0"/>
          </a:p>
        </p:txBody>
      </p:sp>
      <p:sp>
        <p:nvSpPr>
          <p:cNvPr id="4" name="Text 2"/>
          <p:cNvSpPr/>
          <p:nvPr/>
        </p:nvSpPr>
        <p:spPr>
          <a:xfrm>
            <a:off x="793790" y="1089779"/>
            <a:ext cx="4713684" cy="1178243"/>
          </a:xfrm>
          <a:prstGeom prst="rect">
            <a:avLst/>
          </a:prstGeom>
          <a:noFill/>
          <a:ln/>
        </p:spPr>
        <p:txBody>
          <a:bodyPr wrap="square" lIns="0" tIns="0" rIns="0" bIns="0" rtlCol="0" anchor="t"/>
          <a:lstStyle/>
          <a:p>
            <a:pPr algn="l" indent="0" marL="0">
              <a:lnSpc>
                <a:spcPts val="4600"/>
              </a:lnSpc>
              <a:buNone/>
            </a:pPr>
            <a:r>
              <a:rPr lang="en-US" sz="3700" dirty="0">
                <a:solidFill>
                  <a:srgbClr val="152D47"/>
                </a:solidFill>
                <a:latin typeface="Crimson Pro Semi Bold" pitchFamily="34" charset="0"/>
                <a:ea typeface="Crimson Pro Semi Bold" pitchFamily="34" charset="-122"/>
                <a:cs typeface="Crimson Pro Semi Bold" pitchFamily="34" charset="-120"/>
              </a:rPr>
              <a:t>避免不确定性</a:t>
            </a:r>
            <a:endParaRPr lang="en-US" sz="3700" dirty="0"/>
          </a:p>
          <a:p>
            <a:pPr algn="l" indent="0" marL="0">
              <a:lnSpc>
                <a:spcPts val="4600"/>
              </a:lnSpc>
              <a:buNone/>
            </a:pPr>
            <a:r>
              <a:rPr lang="en-US" sz="3700" dirty="0">
                <a:solidFill>
                  <a:srgbClr val="2150FE"/>
                </a:solidFill>
                <a:latin typeface="Crimson Pro Semi Bold" pitchFamily="34" charset="0"/>
                <a:ea typeface="Crimson Pro Semi Bold" pitchFamily="34" charset="-122"/>
                <a:cs typeface="Crimson Pro Semi Bold" pitchFamily="34" charset="-120"/>
              </a:rPr>
              <a:t>Uncertainty Avoidance</a:t>
            </a:r>
            <a:endParaRPr lang="en-US" sz="3700" dirty="0"/>
          </a:p>
        </p:txBody>
      </p:sp>
      <p:sp>
        <p:nvSpPr>
          <p:cNvPr id="5" name="Text 3"/>
          <p:cNvSpPr/>
          <p:nvPr/>
        </p:nvSpPr>
        <p:spPr>
          <a:xfrm>
            <a:off x="793790" y="2536627"/>
            <a:ext cx="13042821" cy="588407"/>
          </a:xfrm>
          <a:prstGeom prst="rect">
            <a:avLst/>
          </a:prstGeom>
          <a:noFill/>
          <a:ln/>
        </p:spPr>
        <p:txBody>
          <a:bodyPr wrap="square" lIns="0" tIns="0" rIns="0" bIns="0" rtlCol="0" anchor="t"/>
          <a:lstStyle/>
          <a:p>
            <a:pPr algn="l" indent="0" marL="0">
              <a:lnSpc>
                <a:spcPts val="2300"/>
              </a:lnSpc>
              <a:buNone/>
            </a:pPr>
            <a:r>
              <a:rPr lang="en-US" sz="1450" dirty="0">
                <a:solidFill>
                  <a:srgbClr val="4C4C4D"/>
                </a:solidFill>
                <a:latin typeface="Heebo" pitchFamily="34" charset="0"/>
                <a:ea typeface="Heebo" pitchFamily="34" charset="-122"/>
                <a:cs typeface="Heebo" pitchFamily="34" charset="-120"/>
              </a:rPr>
              <a:t>避免不确定性指的是某种文化对模糊、未知和变化的容忍程度。这一维度对项目管理方式、规则制定、创新接受度以及风险决策有深远影响，是职场跨文化合作中常被忽视却至关重要的维度。</a:t>
            </a:r>
            <a:endParaRPr lang="en-US" sz="1450" dirty="0"/>
          </a:p>
        </p:txBody>
      </p:sp>
      <p:sp>
        <p:nvSpPr>
          <p:cNvPr id="6" name="Text 4"/>
          <p:cNvSpPr/>
          <p:nvPr/>
        </p:nvSpPr>
        <p:spPr>
          <a:xfrm>
            <a:off x="793790" y="3505557"/>
            <a:ext cx="2869763" cy="294680"/>
          </a:xfrm>
          <a:prstGeom prst="rect">
            <a:avLst/>
          </a:prstGeom>
          <a:noFill/>
          <a:ln/>
        </p:spPr>
        <p:txBody>
          <a:bodyPr wrap="none" lIns="0" tIns="0" rIns="0" bIns="0" rtlCol="0" anchor="t"/>
          <a:lstStyle/>
          <a:p>
            <a:pPr algn="l" indent="0" marL="0">
              <a:lnSpc>
                <a:spcPts val="2300"/>
              </a:lnSpc>
              <a:buNone/>
            </a:pPr>
            <a:r>
              <a:rPr lang="en-US" sz="18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300"/>
              </a:lnSpc>
              <a:buNone/>
            </a:pPr>
            <a:r>
              <a:rPr lang="en-US" sz="1850" dirty="0">
                <a:solidFill>
                  <a:srgbClr val="152D47"/>
                </a:solidFill>
                <a:latin typeface="Crimson Pro Semi Bold" pitchFamily="34" charset="0"/>
                <a:ea typeface="Crimson Pro Semi Bold" pitchFamily="34" charset="-122"/>
                <a:cs typeface="Crimson Pro Semi Bold" pitchFamily="34" charset="-120"/>
              </a:rPr>
              <a:t> 低不确定性规避 Low UAI</a:t>
            </a:r>
            <a:endParaRPr lang="en-US" sz="1850" dirty="0"/>
          </a:p>
        </p:txBody>
      </p:sp>
      <p:sp>
        <p:nvSpPr>
          <p:cNvPr id="7" name="Shape 5"/>
          <p:cNvSpPr/>
          <p:nvPr/>
        </p:nvSpPr>
        <p:spPr>
          <a:xfrm>
            <a:off x="793790" y="4001691"/>
            <a:ext cx="2201108" cy="363617"/>
          </a:xfrm>
          <a:prstGeom prst="roundRect">
            <a:avLst>
              <a:gd name="adj" fmla="val 6223"/>
            </a:avLst>
          </a:prstGeom>
          <a:noFill/>
          <a:ln w="7620">
            <a:solidFill>
              <a:srgbClr val="2150FE"/>
            </a:solidFill>
            <a:prstDash val="solid"/>
          </a:ln>
        </p:spPr>
      </p:sp>
      <p:sp>
        <p:nvSpPr>
          <p:cNvPr id="8" name="Text 6"/>
          <p:cNvSpPr/>
          <p:nvPr/>
        </p:nvSpPr>
        <p:spPr>
          <a:xfrm>
            <a:off x="914519" y="4065865"/>
            <a:ext cx="1959650" cy="235268"/>
          </a:xfrm>
          <a:prstGeom prst="rect">
            <a:avLst/>
          </a:prstGeom>
          <a:noFill/>
          <a:ln/>
        </p:spPr>
        <p:txBody>
          <a:bodyPr wrap="none" lIns="0" tIns="0" rIns="0" bIns="0" rtlCol="0" anchor="t"/>
          <a:lstStyle/>
          <a:p>
            <a:pPr algn="l" indent="0" marL="0">
              <a:lnSpc>
                <a:spcPts val="1850"/>
              </a:lnSpc>
              <a:buNone/>
            </a:pPr>
            <a:r>
              <a:rPr lang="en-US" sz="1150" dirty="0">
                <a:solidFill>
                  <a:srgbClr val="2150FE"/>
                </a:solidFill>
                <a:latin typeface="Heebo" pitchFamily="34" charset="0"/>
                <a:ea typeface="Heebo" pitchFamily="34" charset="-122"/>
                <a:cs typeface="Heebo" pitchFamily="34" charset="-120"/>
              </a:rPr>
              <a:t>新加坡、中国、牙买加、丹麦</a:t>
            </a:r>
            <a:endParaRPr lang="en-US" sz="1150" dirty="0"/>
          </a:p>
        </p:txBody>
      </p:sp>
      <p:sp>
        <p:nvSpPr>
          <p:cNvPr id="9" name="Text 7"/>
          <p:cNvSpPr/>
          <p:nvPr/>
        </p:nvSpPr>
        <p:spPr>
          <a:xfrm>
            <a:off x="793790" y="4566761"/>
            <a:ext cx="6291382" cy="1364694"/>
          </a:xfrm>
          <a:prstGeom prst="rect">
            <a:avLst/>
          </a:prstGeom>
          <a:noFill/>
          <a:ln/>
        </p:spPr>
        <p:txBody>
          <a:bodyPr wrap="square" lIns="0" tIns="0" rIns="0" bIns="0" rtlCol="0" anchor="t"/>
          <a:lstStyle/>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舒适于变化</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：对不确定的未来持开放态度，灵活应变被视为优势</a:t>
            </a:r>
            <a:endParaRPr lang="en-US" sz="1450" dirty="0"/>
          </a:p>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较少规则依赖</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：流程和规则是指导，而非必须严格遵循的铁律</a:t>
            </a:r>
            <a:endParaRPr lang="en-US" sz="1450" dirty="0"/>
          </a:p>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拥抱创新</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：鼓励尝试新事物，失败被视为学习机会而非耻辱</a:t>
            </a:r>
            <a:endParaRPr lang="en-US" sz="1450" dirty="0"/>
          </a:p>
          <a:p>
            <a:pPr algn="l" marL="342900" indent="-342900">
              <a:lnSpc>
                <a:spcPts val="2300"/>
              </a:lnSpc>
              <a:buSzPct val="100000"/>
              <a:buChar char="•"/>
            </a:pPr>
            <a:r>
              <a:rPr lang="en-US" sz="1450" b="1" dirty="0">
                <a:solidFill>
                  <a:srgbClr val="4C4C4D"/>
                </a:solidFill>
                <a:latin typeface="Heebo" pitchFamily="34" charset="0"/>
                <a:ea typeface="Heebo" pitchFamily="34" charset="-122"/>
                <a:cs typeface="Heebo" pitchFamily="34" charset="-120"/>
              </a:rPr>
              <a:t>会议风格</a:t>
            </a:r>
            <a:pPr algn="l" indent="0" marL="0">
              <a:lnSpc>
                <a:spcPts val="2300"/>
              </a:lnSpc>
              <a:buNone/>
            </a:pPr>
            <a:r>
              <a:rPr lang="en-US" sz="1450" dirty="0">
                <a:solidFill>
                  <a:srgbClr val="4C4C4D"/>
                </a:solidFill>
                <a:latin typeface="Heebo" pitchFamily="34" charset="0"/>
                <a:ea typeface="Heebo" pitchFamily="34" charset="-122"/>
                <a:cs typeface="Heebo" pitchFamily="34" charset="-120"/>
              </a:rPr>
              <a:t>：议程可以灵活调整，讨论可以发散，结果可以边走边看</a:t>
            </a:r>
            <a:endParaRPr lang="en-US" sz="1450" dirty="0"/>
          </a:p>
        </p:txBody>
      </p:sp>
      <p:sp>
        <p:nvSpPr>
          <p:cNvPr id="10" name="Shape 8"/>
          <p:cNvSpPr/>
          <p:nvPr/>
        </p:nvSpPr>
        <p:spPr>
          <a:xfrm>
            <a:off x="7416998" y="3326487"/>
            <a:ext cx="6563082" cy="3256002"/>
          </a:xfrm>
          <a:prstGeom prst="roundRect">
            <a:avLst>
              <a:gd name="adj" fmla="val 869"/>
            </a:avLst>
          </a:prstGeom>
          <a:solidFill>
            <a:srgbClr val="2150FE"/>
          </a:solidFill>
          <a:ln/>
        </p:spPr>
      </p:sp>
      <p:sp>
        <p:nvSpPr>
          <p:cNvPr id="11" name="Text 9"/>
          <p:cNvSpPr/>
          <p:nvPr/>
        </p:nvSpPr>
        <p:spPr>
          <a:xfrm>
            <a:off x="7605474" y="3505557"/>
            <a:ext cx="2918103" cy="294680"/>
          </a:xfrm>
          <a:prstGeom prst="rect">
            <a:avLst/>
          </a:prstGeom>
          <a:noFill/>
          <a:ln/>
        </p:spPr>
        <p:txBody>
          <a:bodyPr wrap="none" lIns="0" tIns="0" rIns="0" bIns="0" rtlCol="0" anchor="t"/>
          <a:lstStyle/>
          <a:p>
            <a:pPr algn="l" indent="0" marL="0">
              <a:lnSpc>
                <a:spcPts val="2300"/>
              </a:lnSpc>
              <a:buNone/>
            </a:pPr>
            <a:r>
              <a:rPr lang="en-US" sz="18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300"/>
              </a:lnSpc>
              <a:buNone/>
            </a:pPr>
            <a:r>
              <a:rPr lang="en-US" sz="1850" dirty="0">
                <a:solidFill>
                  <a:srgbClr val="FFFFFF"/>
                </a:solidFill>
                <a:latin typeface="Crimson Pro Semi Bold" pitchFamily="34" charset="0"/>
                <a:ea typeface="Crimson Pro Semi Bold" pitchFamily="34" charset="-122"/>
                <a:cs typeface="Crimson Pro Semi Bold" pitchFamily="34" charset="-120"/>
              </a:rPr>
              <a:t> 高不确定性规避 High UAI</a:t>
            </a:r>
            <a:endParaRPr lang="en-US" sz="1850" dirty="0"/>
          </a:p>
        </p:txBody>
      </p:sp>
      <p:sp>
        <p:nvSpPr>
          <p:cNvPr id="12" name="Shape 10"/>
          <p:cNvSpPr/>
          <p:nvPr/>
        </p:nvSpPr>
        <p:spPr>
          <a:xfrm>
            <a:off x="7605474" y="4001691"/>
            <a:ext cx="2050375" cy="363617"/>
          </a:xfrm>
          <a:prstGeom prst="roundRect">
            <a:avLst>
              <a:gd name="adj" fmla="val 6223"/>
            </a:avLst>
          </a:prstGeom>
          <a:noFill/>
          <a:ln w="7620">
            <a:solidFill>
              <a:srgbClr val="2150FE"/>
            </a:solidFill>
            <a:prstDash val="solid"/>
          </a:ln>
        </p:spPr>
      </p:sp>
      <p:sp>
        <p:nvSpPr>
          <p:cNvPr id="13" name="Text 11"/>
          <p:cNvSpPr/>
          <p:nvPr/>
        </p:nvSpPr>
        <p:spPr>
          <a:xfrm>
            <a:off x="7726204" y="4065865"/>
            <a:ext cx="1808917" cy="235268"/>
          </a:xfrm>
          <a:prstGeom prst="rect">
            <a:avLst/>
          </a:prstGeom>
          <a:noFill/>
          <a:ln/>
        </p:spPr>
        <p:txBody>
          <a:bodyPr wrap="none" lIns="0" tIns="0" rIns="0" bIns="0" rtlCol="0" anchor="t"/>
          <a:lstStyle/>
          <a:p>
            <a:pPr algn="l" indent="0" marL="0">
              <a:lnSpc>
                <a:spcPts val="1850"/>
              </a:lnSpc>
              <a:buNone/>
            </a:pPr>
            <a:r>
              <a:rPr lang="en-US" sz="1150" dirty="0">
                <a:solidFill>
                  <a:srgbClr val="2150FE"/>
                </a:solidFill>
                <a:latin typeface="Heebo" pitchFamily="34" charset="0"/>
                <a:ea typeface="Heebo" pitchFamily="34" charset="-122"/>
                <a:cs typeface="Heebo" pitchFamily="34" charset="-120"/>
              </a:rPr>
              <a:t>日本、希腊、葡萄牙、德国</a:t>
            </a:r>
            <a:endParaRPr lang="en-US" sz="1150" dirty="0"/>
          </a:p>
        </p:txBody>
      </p:sp>
      <p:sp>
        <p:nvSpPr>
          <p:cNvPr id="14" name="Text 12"/>
          <p:cNvSpPr/>
          <p:nvPr/>
        </p:nvSpPr>
        <p:spPr>
          <a:xfrm>
            <a:off x="7605474" y="4566761"/>
            <a:ext cx="6186130" cy="1953101"/>
          </a:xfrm>
          <a:prstGeom prst="rect">
            <a:avLst/>
          </a:prstGeom>
          <a:noFill/>
          <a:ln/>
        </p:spPr>
        <p:txBody>
          <a:bodyPr wrap="square" lIns="0" tIns="0" rIns="0" bIns="0" rtlCol="0" anchor="t"/>
          <a:lstStyle/>
          <a:p>
            <a:pPr algn="l" marL="342900" indent="-342900">
              <a:lnSpc>
                <a:spcPts val="2300"/>
              </a:lnSpc>
              <a:buSzPct val="100000"/>
              <a:buChar char="•"/>
            </a:pPr>
            <a:r>
              <a:rPr lang="en-US" sz="1450" b="1" dirty="0">
                <a:solidFill>
                  <a:srgbClr val="FFFFFF"/>
                </a:solidFill>
                <a:latin typeface="Heebo" pitchFamily="34" charset="0"/>
                <a:ea typeface="Heebo" pitchFamily="34" charset="-122"/>
                <a:cs typeface="Heebo" pitchFamily="34" charset="-120"/>
              </a:rPr>
              <a:t>渴望结构与确定性</a:t>
            </a:r>
            <a:pPr algn="l" indent="0" marL="0">
              <a:lnSpc>
                <a:spcPts val="2300"/>
              </a:lnSpc>
              <a:buNone/>
            </a:pPr>
            <a:r>
              <a:rPr lang="en-US" sz="1450" dirty="0">
                <a:solidFill>
                  <a:srgbClr val="FFFFFF"/>
                </a:solidFill>
                <a:latin typeface="Heebo" pitchFamily="34" charset="0"/>
                <a:ea typeface="Heebo" pitchFamily="34" charset="-122"/>
                <a:cs typeface="Heebo" pitchFamily="34" charset="-120"/>
              </a:rPr>
              <a:t>：清晰的规则、流程和预期是高效工作的前提</a:t>
            </a:r>
            <a:endParaRPr lang="en-US" sz="1450" dirty="0"/>
          </a:p>
          <a:p>
            <a:pPr algn="l" marL="342900" indent="-342900">
              <a:lnSpc>
                <a:spcPts val="2300"/>
              </a:lnSpc>
              <a:buSzPct val="100000"/>
              <a:buChar char="•"/>
            </a:pPr>
            <a:r>
              <a:rPr lang="en-US" sz="1450" b="1" dirty="0">
                <a:solidFill>
                  <a:srgbClr val="FFFFFF"/>
                </a:solidFill>
                <a:latin typeface="Heebo" pitchFamily="34" charset="0"/>
                <a:ea typeface="Heebo" pitchFamily="34" charset="-122"/>
                <a:cs typeface="Heebo" pitchFamily="34" charset="-120"/>
              </a:rPr>
              <a:t>详尽计划优先</a:t>
            </a:r>
            <a:pPr algn="l" indent="0" marL="0">
              <a:lnSpc>
                <a:spcPts val="2300"/>
              </a:lnSpc>
              <a:buNone/>
            </a:pPr>
            <a:r>
              <a:rPr lang="en-US" sz="1450" dirty="0">
                <a:solidFill>
                  <a:srgbClr val="FFFFFF"/>
                </a:solidFill>
                <a:latin typeface="Heebo" pitchFamily="34" charset="0"/>
                <a:ea typeface="Heebo" pitchFamily="34" charset="-122"/>
                <a:cs typeface="Heebo" pitchFamily="34" charset="-120"/>
              </a:rPr>
              <a:t>：在行动之前需要充分论证和周密安排，即兴决策令人不安</a:t>
            </a:r>
            <a:endParaRPr lang="en-US" sz="1450" dirty="0"/>
          </a:p>
          <a:p>
            <a:pPr algn="l" marL="342900" indent="-342900">
              <a:lnSpc>
                <a:spcPts val="2300"/>
              </a:lnSpc>
              <a:buSzPct val="100000"/>
              <a:buChar char="•"/>
            </a:pPr>
            <a:r>
              <a:rPr lang="en-US" sz="1450" b="1" dirty="0">
                <a:solidFill>
                  <a:srgbClr val="FFFFFF"/>
                </a:solidFill>
                <a:latin typeface="Heebo" pitchFamily="34" charset="0"/>
                <a:ea typeface="Heebo" pitchFamily="34" charset="-122"/>
                <a:cs typeface="Heebo" pitchFamily="34" charset="-120"/>
              </a:rPr>
              <a:t>风险规避倾向</a:t>
            </a:r>
            <a:pPr algn="l" indent="0" marL="0">
              <a:lnSpc>
                <a:spcPts val="2300"/>
              </a:lnSpc>
              <a:buNone/>
            </a:pPr>
            <a:r>
              <a:rPr lang="en-US" sz="1450" dirty="0">
                <a:solidFill>
                  <a:srgbClr val="FFFFFF"/>
                </a:solidFill>
                <a:latin typeface="Heebo" pitchFamily="34" charset="0"/>
                <a:ea typeface="Heebo" pitchFamily="34" charset="-122"/>
                <a:cs typeface="Heebo" pitchFamily="34" charset="-120"/>
              </a:rPr>
              <a:t>：对新方案持谨慎态度，需要大量数据和案例支撑才能推进</a:t>
            </a:r>
            <a:endParaRPr lang="en-US" sz="1450" dirty="0"/>
          </a:p>
          <a:p>
            <a:pPr algn="l" marL="342900" indent="-342900">
              <a:lnSpc>
                <a:spcPts val="2300"/>
              </a:lnSpc>
              <a:buSzPct val="100000"/>
              <a:buChar char="•"/>
            </a:pPr>
            <a:r>
              <a:rPr lang="en-US" sz="1450" b="1" dirty="0">
                <a:solidFill>
                  <a:srgbClr val="FFFFFF"/>
                </a:solidFill>
                <a:latin typeface="Heebo" pitchFamily="34" charset="0"/>
                <a:ea typeface="Heebo" pitchFamily="34" charset="-122"/>
                <a:cs typeface="Heebo" pitchFamily="34" charset="-120"/>
              </a:rPr>
              <a:t>会议风格</a:t>
            </a:r>
            <a:pPr algn="l" indent="0" marL="0">
              <a:lnSpc>
                <a:spcPts val="2300"/>
              </a:lnSpc>
              <a:buNone/>
            </a:pPr>
            <a:r>
              <a:rPr lang="en-US" sz="1450" dirty="0">
                <a:solidFill>
                  <a:srgbClr val="FFFFFF"/>
                </a:solidFill>
                <a:latin typeface="Heebo" pitchFamily="34" charset="0"/>
                <a:ea typeface="Heebo" pitchFamily="34" charset="-122"/>
                <a:cs typeface="Heebo" pitchFamily="34" charset="-120"/>
              </a:rPr>
              <a:t>：议程须提前确认，讨论需聚焦，结论需明确记录</a:t>
            </a:r>
            <a:endParaRPr lang="en-US" sz="1450" dirty="0"/>
          </a:p>
        </p:txBody>
      </p:sp>
      <p:sp>
        <p:nvSpPr>
          <p:cNvPr id="15" name="Shape 13"/>
          <p:cNvSpPr/>
          <p:nvPr/>
        </p:nvSpPr>
        <p:spPr>
          <a:xfrm>
            <a:off x="793790" y="6783943"/>
            <a:ext cx="13042821" cy="775692"/>
          </a:xfrm>
          <a:prstGeom prst="roundRect">
            <a:avLst>
              <a:gd name="adj" fmla="val 3646"/>
            </a:avLst>
          </a:prstGeom>
          <a:solidFill>
            <a:srgbClr val="B3C3FF"/>
          </a:solidFill>
          <a:ln/>
        </p:spPr>
      </p:sp>
      <p:pic>
        <p:nvPicPr>
          <p:cNvPr id="16" name="Image 0" descr="preencoded.png">    </p:cNvPr>
          <p:cNvPicPr>
            <a:picLocks noChangeAspect="1"/>
          </p:cNvPicPr>
          <p:nvPr/>
        </p:nvPicPr>
        <p:blipFill>
          <a:blip r:embed="rId1"/>
          <a:stretch>
            <a:fillRect/>
          </a:stretch>
        </p:blipFill>
        <p:spPr>
          <a:xfrm>
            <a:off x="982266" y="7060168"/>
            <a:ext cx="235625" cy="188476"/>
          </a:xfrm>
          <a:prstGeom prst="rect">
            <a:avLst/>
          </a:prstGeom>
        </p:spPr>
      </p:pic>
      <p:sp>
        <p:nvSpPr>
          <p:cNvPr id="17" name="Text 14"/>
          <p:cNvSpPr/>
          <p:nvPr/>
        </p:nvSpPr>
        <p:spPr>
          <a:xfrm>
            <a:off x="1406366" y="7010043"/>
            <a:ext cx="12241768" cy="294203"/>
          </a:xfrm>
          <a:prstGeom prst="rect">
            <a:avLst/>
          </a:prstGeom>
          <a:noFill/>
          <a:ln/>
        </p:spPr>
        <p:txBody>
          <a:bodyPr wrap="none" lIns="0" tIns="0" rIns="0" bIns="0" rtlCol="0" anchor="t"/>
          <a:lstStyle/>
          <a:p>
            <a:pPr algn="l" indent="0" marL="0">
              <a:lnSpc>
                <a:spcPts val="2300"/>
              </a:lnSpc>
              <a:buNone/>
            </a:pPr>
            <a:r>
              <a:rPr lang="en-US" sz="1450" dirty="0">
                <a:solidFill>
                  <a:srgbClr val="000000"/>
                </a:solidFill>
                <a:latin typeface="Heebo" pitchFamily="34" charset="0"/>
                <a:ea typeface="Heebo" pitchFamily="34" charset="-122"/>
                <a:cs typeface="Heebo" pitchFamily="34" charset="-120"/>
              </a:rPr>
              <a:t>💡</a:t>
            </a:r>
            <a:pPr algn="l" indent="0" marL="0">
              <a:lnSpc>
                <a:spcPts val="2300"/>
              </a:lnSpc>
              <a:buNone/>
            </a:pPr>
            <a:r>
              <a:rPr lang="en-US" sz="1450" dirty="0">
                <a:solidFill>
                  <a:srgbClr val="000000"/>
                </a:solidFill>
                <a:latin typeface="Heebo" pitchFamily="34" charset="0"/>
                <a:ea typeface="Heebo" pitchFamily="34" charset="-122"/>
                <a:cs typeface="Heebo" pitchFamily="34" charset="-120"/>
              </a:rPr>
              <a:t> </a:t>
            </a:r>
            <a:pPr algn="l" indent="0" marL="0">
              <a:lnSpc>
                <a:spcPts val="2300"/>
              </a:lnSpc>
              <a:buNone/>
            </a:pPr>
            <a:r>
              <a:rPr lang="en-US" sz="1450" b="1" dirty="0">
                <a:solidFill>
                  <a:srgbClr val="000000"/>
                </a:solidFill>
                <a:latin typeface="Heebo" pitchFamily="34" charset="0"/>
                <a:ea typeface="Heebo" pitchFamily="34" charset="-122"/>
                <a:cs typeface="Heebo" pitchFamily="34" charset="-120"/>
              </a:rPr>
              <a:t>实践建议</a:t>
            </a:r>
            <a:pPr algn="l" indent="0" marL="0">
              <a:lnSpc>
                <a:spcPts val="2300"/>
              </a:lnSpc>
              <a:buNone/>
            </a:pPr>
            <a:r>
              <a:rPr lang="en-US" sz="1450" dirty="0">
                <a:solidFill>
                  <a:srgbClr val="000000"/>
                </a:solidFill>
                <a:latin typeface="Heebo" pitchFamily="34" charset="0"/>
                <a:ea typeface="Heebo" pitchFamily="34" charset="-122"/>
                <a:cs typeface="Heebo" pitchFamily="34" charset="-120"/>
              </a:rPr>
              <a:t>：与高不确定性规避文化的同事合作时，提前分享详细议程、数据报告和明确时间节点，能显著提升对方的信任感与合作效率。</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793790" y="1032391"/>
            <a:ext cx="2174677" cy="348377"/>
          </a:xfrm>
          <a:prstGeom prst="roundRect">
            <a:avLst>
              <a:gd name="adj" fmla="val 6495"/>
            </a:avLst>
          </a:prstGeom>
          <a:solidFill>
            <a:srgbClr val="CCD7FF"/>
          </a:solidFill>
          <a:ln/>
        </p:spPr>
      </p:sp>
      <p:sp>
        <p:nvSpPr>
          <p:cNvPr id="3" name="Text 1"/>
          <p:cNvSpPr/>
          <p:nvPr/>
        </p:nvSpPr>
        <p:spPr>
          <a:xfrm>
            <a:off x="906899" y="1088946"/>
            <a:ext cx="1948458" cy="235268"/>
          </a:xfrm>
          <a:prstGeom prst="rect">
            <a:avLst/>
          </a:prstGeom>
          <a:noFill/>
          <a:ln/>
        </p:spPr>
        <p:txBody>
          <a:bodyPr wrap="none" lIns="0" tIns="0" rIns="0" bIns="0" rtlCol="0" anchor="t"/>
          <a:lstStyle/>
          <a:p>
            <a:pPr algn="l" indent="0" marL="0">
              <a:lnSpc>
                <a:spcPts val="1850"/>
              </a:lnSpc>
              <a:buNone/>
            </a:pPr>
            <a:r>
              <a:rPr lang="en-US" sz="1150" dirty="0">
                <a:solidFill>
                  <a:srgbClr val="4C4C4D"/>
                </a:solidFill>
                <a:latin typeface="Heebo" pitchFamily="34" charset="0"/>
                <a:ea typeface="Heebo" pitchFamily="34" charset="-122"/>
                <a:cs typeface="Heebo" pitchFamily="34" charset="-120"/>
              </a:rPr>
              <a:t>维度4 &amp; 5 DIMENSIONS 4 &amp; 5</a:t>
            </a:r>
            <a:endParaRPr lang="en-US" sz="1150" dirty="0"/>
          </a:p>
        </p:txBody>
      </p:sp>
      <p:sp>
        <p:nvSpPr>
          <p:cNvPr id="4" name="Text 2"/>
          <p:cNvSpPr/>
          <p:nvPr/>
        </p:nvSpPr>
        <p:spPr>
          <a:xfrm>
            <a:off x="793790" y="1452324"/>
            <a:ext cx="8768239" cy="1178243"/>
          </a:xfrm>
          <a:prstGeom prst="rect">
            <a:avLst/>
          </a:prstGeom>
          <a:noFill/>
          <a:ln/>
        </p:spPr>
        <p:txBody>
          <a:bodyPr wrap="square" lIns="0" tIns="0" rIns="0" bIns="0" rtlCol="0" anchor="t"/>
          <a:lstStyle/>
          <a:p>
            <a:pPr algn="l" indent="0" marL="0">
              <a:lnSpc>
                <a:spcPts val="4600"/>
              </a:lnSpc>
              <a:buNone/>
            </a:pPr>
            <a:r>
              <a:rPr lang="en-US" sz="3700" dirty="0">
                <a:solidFill>
                  <a:srgbClr val="152D47"/>
                </a:solidFill>
                <a:latin typeface="Crimson Pro Semi Bold" pitchFamily="34" charset="0"/>
                <a:ea typeface="Crimson Pro Semi Bold" pitchFamily="34" charset="-122"/>
                <a:cs typeface="Crimson Pro Semi Bold" pitchFamily="34" charset="-120"/>
              </a:rPr>
              <a:t>男性化 vs 女性化 · 时间定向</a:t>
            </a:r>
            <a:endParaRPr lang="en-US" sz="3700" dirty="0"/>
          </a:p>
          <a:p>
            <a:pPr algn="l" indent="0" marL="0">
              <a:lnSpc>
                <a:spcPts val="4600"/>
              </a:lnSpc>
              <a:buNone/>
            </a:pPr>
            <a:r>
              <a:rPr lang="en-US" sz="3700" dirty="0">
                <a:solidFill>
                  <a:srgbClr val="2150FE"/>
                </a:solidFill>
                <a:latin typeface="Crimson Pro Semi Bold" pitchFamily="34" charset="0"/>
                <a:ea typeface="Crimson Pro Semi Bold" pitchFamily="34" charset="-122"/>
                <a:cs typeface="Crimson Pro Semi Bold" pitchFamily="34" charset="-120"/>
              </a:rPr>
              <a:t>Masculinity vs Femininity · Time Orientation</a:t>
            </a:r>
            <a:endParaRPr lang="en-US" sz="3700" dirty="0"/>
          </a:p>
        </p:txBody>
      </p:sp>
      <p:sp>
        <p:nvSpPr>
          <p:cNvPr id="5" name="Text 3"/>
          <p:cNvSpPr/>
          <p:nvPr/>
        </p:nvSpPr>
        <p:spPr>
          <a:xfrm>
            <a:off x="793790" y="3078242"/>
            <a:ext cx="4619030" cy="294680"/>
          </a:xfrm>
          <a:prstGeom prst="rect">
            <a:avLst/>
          </a:prstGeom>
          <a:noFill/>
          <a:ln/>
        </p:spPr>
        <p:txBody>
          <a:bodyPr wrap="none" lIns="0" tIns="0" rIns="0" bIns="0" rtlCol="0" anchor="t"/>
          <a:lstStyle/>
          <a:p>
            <a:pPr algn="l" indent="0" marL="0">
              <a:lnSpc>
                <a:spcPts val="2300"/>
              </a:lnSpc>
              <a:buNone/>
            </a:pPr>
            <a:r>
              <a:rPr lang="en-US" sz="18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300"/>
              </a:lnSpc>
              <a:buNone/>
            </a:pPr>
            <a:r>
              <a:rPr lang="en-US" sz="1850" dirty="0">
                <a:solidFill>
                  <a:srgbClr val="152D47"/>
                </a:solidFill>
                <a:latin typeface="Crimson Pro Semi Bold" pitchFamily="34" charset="0"/>
                <a:ea typeface="Crimson Pro Semi Bold" pitchFamily="34" charset="-122"/>
                <a:cs typeface="Crimson Pro Semi Bold" pitchFamily="34" charset="-120"/>
              </a:rPr>
              <a:t> 男性化 vs 女性化 Masculinity vs Femininity</a:t>
            </a:r>
            <a:endParaRPr lang="en-US" sz="1850" dirty="0"/>
          </a:p>
        </p:txBody>
      </p:sp>
      <p:sp>
        <p:nvSpPr>
          <p:cNvPr id="6" name="Text 4"/>
          <p:cNvSpPr/>
          <p:nvPr/>
        </p:nvSpPr>
        <p:spPr>
          <a:xfrm>
            <a:off x="793790" y="3551992"/>
            <a:ext cx="6291382" cy="588407"/>
          </a:xfrm>
          <a:prstGeom prst="rect">
            <a:avLst/>
          </a:prstGeom>
          <a:noFill/>
          <a:ln/>
        </p:spPr>
        <p:txBody>
          <a:bodyPr wrap="square" lIns="0" tIns="0" rIns="0" bIns="0" rtlCol="0" anchor="t"/>
          <a:lstStyle/>
          <a:p>
            <a:pPr algn="l" indent="0" marL="0">
              <a:lnSpc>
                <a:spcPts val="2300"/>
              </a:lnSpc>
              <a:buNone/>
            </a:pPr>
            <a:r>
              <a:rPr lang="en-US" sz="1450" dirty="0">
                <a:solidFill>
                  <a:srgbClr val="4C4C4D"/>
                </a:solidFill>
                <a:latin typeface="Heebo" pitchFamily="34" charset="0"/>
                <a:ea typeface="Heebo" pitchFamily="34" charset="-122"/>
                <a:cs typeface="Heebo" pitchFamily="34" charset="-120"/>
              </a:rPr>
              <a:t>这一维度衡量文化对竞争与成就（男性化）还是对合作与生活质量（女性化）的重视程度。</a:t>
            </a:r>
            <a:endParaRPr lang="en-US" sz="1450" dirty="0"/>
          </a:p>
        </p:txBody>
      </p:sp>
      <p:sp>
        <p:nvSpPr>
          <p:cNvPr id="7" name="Shape 5"/>
          <p:cNvSpPr/>
          <p:nvPr/>
        </p:nvSpPr>
        <p:spPr>
          <a:xfrm>
            <a:off x="793790" y="4341852"/>
            <a:ext cx="3056096" cy="2653903"/>
          </a:xfrm>
          <a:prstGeom prst="roundRect">
            <a:avLst>
              <a:gd name="adj" fmla="val 4135"/>
            </a:avLst>
          </a:prstGeom>
          <a:solidFill>
            <a:srgbClr val="FFFFFF"/>
          </a:solidFill>
          <a:ln w="22860">
            <a:solidFill>
              <a:srgbClr val="D8D4D4"/>
            </a:solidFill>
            <a:prstDash val="solid"/>
          </a:ln>
        </p:spPr>
      </p:sp>
      <p:sp>
        <p:nvSpPr>
          <p:cNvPr id="8" name="Shape 6"/>
          <p:cNvSpPr/>
          <p:nvPr/>
        </p:nvSpPr>
        <p:spPr>
          <a:xfrm>
            <a:off x="770930" y="4341852"/>
            <a:ext cx="91440" cy="2653903"/>
          </a:xfrm>
          <a:prstGeom prst="roundRect">
            <a:avLst>
              <a:gd name="adj" fmla="val 30930"/>
            </a:avLst>
          </a:prstGeom>
          <a:solidFill>
            <a:srgbClr val="2150FE"/>
          </a:solidFill>
          <a:ln/>
        </p:spPr>
      </p:sp>
      <p:sp>
        <p:nvSpPr>
          <p:cNvPr id="9" name="Text 7"/>
          <p:cNvSpPr/>
          <p:nvPr/>
        </p:nvSpPr>
        <p:spPr>
          <a:xfrm>
            <a:off x="1073706" y="4553188"/>
            <a:ext cx="2356842" cy="294680"/>
          </a:xfrm>
          <a:prstGeom prst="rect">
            <a:avLst/>
          </a:prstGeom>
          <a:noFill/>
          <a:ln/>
        </p:spPr>
        <p:txBody>
          <a:bodyPr wrap="none" lIns="0" tIns="0" rIns="0" bIns="0" rtlCol="0" anchor="t"/>
          <a:lstStyle/>
          <a:p>
            <a:pPr algn="l" indent="0" marL="0">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男性化 Masculine</a:t>
            </a:r>
            <a:endParaRPr lang="en-US" sz="1850" dirty="0"/>
          </a:p>
        </p:txBody>
      </p:sp>
      <p:sp>
        <p:nvSpPr>
          <p:cNvPr id="10" name="Text 8"/>
          <p:cNvSpPr/>
          <p:nvPr/>
        </p:nvSpPr>
        <p:spPr>
          <a:xfrm>
            <a:off x="1073706" y="5026938"/>
            <a:ext cx="2564844" cy="294203"/>
          </a:xfrm>
          <a:prstGeom prst="rect">
            <a:avLst/>
          </a:prstGeom>
          <a:noFill/>
          <a:ln/>
        </p:spPr>
        <p:txBody>
          <a:bodyPr wrap="none" lIns="0" tIns="0" rIns="0" bIns="0" rtlCol="0" anchor="t"/>
          <a:lstStyle/>
          <a:p>
            <a:pPr algn="l" indent="0" marL="0">
              <a:lnSpc>
                <a:spcPts val="2300"/>
              </a:lnSpc>
              <a:buNone/>
            </a:pPr>
            <a:r>
              <a:rPr lang="en-US" sz="1450" dirty="0">
                <a:solidFill>
                  <a:srgbClr val="4C4C4D"/>
                </a:solidFill>
                <a:latin typeface="Heebo" pitchFamily="34" charset="0"/>
                <a:ea typeface="Heebo" pitchFamily="34" charset="-122"/>
                <a:cs typeface="Heebo" pitchFamily="34" charset="-120"/>
              </a:rPr>
              <a:t>日本、美国、意大利、德国</a:t>
            </a:r>
            <a:endParaRPr lang="en-US" sz="1450" dirty="0"/>
          </a:p>
        </p:txBody>
      </p:sp>
      <p:sp>
        <p:nvSpPr>
          <p:cNvPr id="11" name="Text 9"/>
          <p:cNvSpPr/>
          <p:nvPr/>
        </p:nvSpPr>
        <p:spPr>
          <a:xfrm>
            <a:off x="1073706" y="5482352"/>
            <a:ext cx="2564844" cy="1007864"/>
          </a:xfrm>
          <a:prstGeom prst="rect">
            <a:avLst/>
          </a:prstGeom>
          <a:noFill/>
          <a:ln/>
        </p:spPr>
        <p:txBody>
          <a:bodyPr wrap="square" lIns="0" tIns="0" rIns="0" bIns="0" rtlCol="0" anchor="t"/>
          <a:lstStyle/>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竞争与成就是核心价值</a:t>
            </a:r>
            <a:endParaRPr lang="en-US" sz="1450" dirty="0"/>
          </a:p>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金钱与权力定义成功</a:t>
            </a:r>
            <a:endParaRPr lang="en-US" sz="1450" dirty="0"/>
          </a:p>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强调结果导向与绩效表现</a:t>
            </a:r>
            <a:endParaRPr lang="en-US" sz="1450" dirty="0"/>
          </a:p>
        </p:txBody>
      </p:sp>
      <p:sp>
        <p:nvSpPr>
          <p:cNvPr id="12" name="Shape 10"/>
          <p:cNvSpPr/>
          <p:nvPr/>
        </p:nvSpPr>
        <p:spPr>
          <a:xfrm>
            <a:off x="4028956" y="4341852"/>
            <a:ext cx="3056215" cy="2653903"/>
          </a:xfrm>
          <a:prstGeom prst="roundRect">
            <a:avLst>
              <a:gd name="adj" fmla="val 4135"/>
            </a:avLst>
          </a:prstGeom>
          <a:solidFill>
            <a:srgbClr val="FFFFFF"/>
          </a:solidFill>
          <a:ln w="22860">
            <a:solidFill>
              <a:srgbClr val="D8D4D4"/>
            </a:solidFill>
            <a:prstDash val="solid"/>
          </a:ln>
        </p:spPr>
      </p:sp>
      <p:sp>
        <p:nvSpPr>
          <p:cNvPr id="13" name="Shape 11"/>
          <p:cNvSpPr/>
          <p:nvPr/>
        </p:nvSpPr>
        <p:spPr>
          <a:xfrm>
            <a:off x="4006096" y="4341852"/>
            <a:ext cx="91440" cy="2653903"/>
          </a:xfrm>
          <a:prstGeom prst="roundRect">
            <a:avLst>
              <a:gd name="adj" fmla="val 30930"/>
            </a:avLst>
          </a:prstGeom>
          <a:solidFill>
            <a:srgbClr val="2150FE"/>
          </a:solidFill>
          <a:ln/>
        </p:spPr>
      </p:sp>
      <p:sp>
        <p:nvSpPr>
          <p:cNvPr id="14" name="Text 12"/>
          <p:cNvSpPr/>
          <p:nvPr/>
        </p:nvSpPr>
        <p:spPr>
          <a:xfrm>
            <a:off x="4308872" y="4553188"/>
            <a:ext cx="2356842" cy="294680"/>
          </a:xfrm>
          <a:prstGeom prst="rect">
            <a:avLst/>
          </a:prstGeom>
          <a:noFill/>
          <a:ln/>
        </p:spPr>
        <p:txBody>
          <a:bodyPr wrap="none" lIns="0" tIns="0" rIns="0" bIns="0" rtlCol="0" anchor="t"/>
          <a:lstStyle/>
          <a:p>
            <a:pPr algn="l" indent="0" marL="0">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女性化 Feminine</a:t>
            </a:r>
            <a:endParaRPr lang="en-US" sz="1850" dirty="0"/>
          </a:p>
        </p:txBody>
      </p:sp>
      <p:sp>
        <p:nvSpPr>
          <p:cNvPr id="15" name="Text 13"/>
          <p:cNvSpPr/>
          <p:nvPr/>
        </p:nvSpPr>
        <p:spPr>
          <a:xfrm>
            <a:off x="4308872" y="5026938"/>
            <a:ext cx="2564963" cy="294203"/>
          </a:xfrm>
          <a:prstGeom prst="rect">
            <a:avLst/>
          </a:prstGeom>
          <a:noFill/>
          <a:ln/>
        </p:spPr>
        <p:txBody>
          <a:bodyPr wrap="none" lIns="0" tIns="0" rIns="0" bIns="0" rtlCol="0" anchor="t"/>
          <a:lstStyle/>
          <a:p>
            <a:pPr algn="l" indent="0" marL="0">
              <a:lnSpc>
                <a:spcPts val="2300"/>
              </a:lnSpc>
              <a:buNone/>
            </a:pPr>
            <a:r>
              <a:rPr lang="en-US" sz="1450" dirty="0">
                <a:solidFill>
                  <a:srgbClr val="4C4C4D"/>
                </a:solidFill>
                <a:latin typeface="Heebo" pitchFamily="34" charset="0"/>
                <a:ea typeface="Heebo" pitchFamily="34" charset="-122"/>
                <a:cs typeface="Heebo" pitchFamily="34" charset="-120"/>
              </a:rPr>
              <a:t>北欧国家、荷兰、哥斯达黎加</a:t>
            </a:r>
            <a:endParaRPr lang="en-US" sz="1450" dirty="0"/>
          </a:p>
        </p:txBody>
      </p:sp>
      <p:sp>
        <p:nvSpPr>
          <p:cNvPr id="16" name="Text 14"/>
          <p:cNvSpPr/>
          <p:nvPr/>
        </p:nvSpPr>
        <p:spPr>
          <a:xfrm>
            <a:off x="4308872" y="5482352"/>
            <a:ext cx="2564963" cy="1302068"/>
          </a:xfrm>
          <a:prstGeom prst="rect">
            <a:avLst/>
          </a:prstGeom>
          <a:noFill/>
          <a:ln/>
        </p:spPr>
        <p:txBody>
          <a:bodyPr wrap="square" lIns="0" tIns="0" rIns="0" bIns="0" rtlCol="0" anchor="t"/>
          <a:lstStyle/>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合作、福祉与关怀是核心价值</a:t>
            </a:r>
            <a:endParaRPr lang="en-US" sz="1450" dirty="0"/>
          </a:p>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工作-生活平衡定义成功</a:t>
            </a:r>
            <a:endParaRPr lang="en-US" sz="1450" dirty="0"/>
          </a:p>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强调过程、关系与团队氛围</a:t>
            </a:r>
            <a:endParaRPr lang="en-US" sz="1450" dirty="0"/>
          </a:p>
        </p:txBody>
      </p:sp>
      <p:sp>
        <p:nvSpPr>
          <p:cNvPr id="17" name="Text 15"/>
          <p:cNvSpPr/>
          <p:nvPr/>
        </p:nvSpPr>
        <p:spPr>
          <a:xfrm>
            <a:off x="7552849" y="3078242"/>
            <a:ext cx="3026212" cy="294680"/>
          </a:xfrm>
          <a:prstGeom prst="rect">
            <a:avLst/>
          </a:prstGeom>
          <a:noFill/>
          <a:ln/>
        </p:spPr>
        <p:txBody>
          <a:bodyPr wrap="none" lIns="0" tIns="0" rIns="0" bIns="0" rtlCol="0" anchor="t"/>
          <a:lstStyle/>
          <a:p>
            <a:pPr algn="l" indent="0" marL="0">
              <a:lnSpc>
                <a:spcPts val="2300"/>
              </a:lnSpc>
              <a:buNone/>
            </a:pPr>
            <a:r>
              <a:rPr lang="en-US" sz="185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300"/>
              </a:lnSpc>
              <a:buNone/>
            </a:pPr>
            <a:r>
              <a:rPr lang="en-US" sz="1850" dirty="0">
                <a:solidFill>
                  <a:srgbClr val="152D47"/>
                </a:solidFill>
                <a:latin typeface="Crimson Pro Semi Bold" pitchFamily="34" charset="0"/>
                <a:ea typeface="Crimson Pro Semi Bold" pitchFamily="34" charset="-122"/>
                <a:cs typeface="Crimson Pro Semi Bold" pitchFamily="34" charset="-120"/>
              </a:rPr>
              <a:t> 时间定向 Time Orientation</a:t>
            </a:r>
            <a:endParaRPr lang="en-US" sz="1850" dirty="0"/>
          </a:p>
        </p:txBody>
      </p:sp>
      <p:sp>
        <p:nvSpPr>
          <p:cNvPr id="18" name="Text 16"/>
          <p:cNvSpPr/>
          <p:nvPr/>
        </p:nvSpPr>
        <p:spPr>
          <a:xfrm>
            <a:off x="7552849" y="3551992"/>
            <a:ext cx="6291382" cy="588407"/>
          </a:xfrm>
          <a:prstGeom prst="rect">
            <a:avLst/>
          </a:prstGeom>
          <a:noFill/>
          <a:ln/>
        </p:spPr>
        <p:txBody>
          <a:bodyPr wrap="square" lIns="0" tIns="0" rIns="0" bIns="0" rtlCol="0" anchor="t"/>
          <a:lstStyle/>
          <a:p>
            <a:pPr algn="l" indent="0" marL="0">
              <a:lnSpc>
                <a:spcPts val="2300"/>
              </a:lnSpc>
              <a:buNone/>
            </a:pPr>
            <a:r>
              <a:rPr lang="en-US" sz="1450" dirty="0">
                <a:solidFill>
                  <a:srgbClr val="4C4C4D"/>
                </a:solidFill>
                <a:latin typeface="Heebo" pitchFamily="34" charset="0"/>
                <a:ea typeface="Heebo" pitchFamily="34" charset="-122"/>
                <a:cs typeface="Heebo" pitchFamily="34" charset="-120"/>
              </a:rPr>
              <a:t>这一维度描述文化对于时间视角的偏好：是聚焦眼前利益，还是布局长远未来。</a:t>
            </a:r>
            <a:endParaRPr lang="en-US" sz="1450" dirty="0"/>
          </a:p>
        </p:txBody>
      </p:sp>
      <p:sp>
        <p:nvSpPr>
          <p:cNvPr id="19" name="Shape 17"/>
          <p:cNvSpPr/>
          <p:nvPr/>
        </p:nvSpPr>
        <p:spPr>
          <a:xfrm>
            <a:off x="7552849" y="4341852"/>
            <a:ext cx="3056096" cy="2359700"/>
          </a:xfrm>
          <a:prstGeom prst="roundRect">
            <a:avLst>
              <a:gd name="adj" fmla="val 4650"/>
            </a:avLst>
          </a:prstGeom>
          <a:solidFill>
            <a:srgbClr val="FFFFFF"/>
          </a:solidFill>
          <a:ln w="22860">
            <a:solidFill>
              <a:srgbClr val="D8D4D4"/>
            </a:solidFill>
            <a:prstDash val="solid"/>
          </a:ln>
        </p:spPr>
      </p:sp>
      <p:sp>
        <p:nvSpPr>
          <p:cNvPr id="20" name="Shape 18"/>
          <p:cNvSpPr/>
          <p:nvPr/>
        </p:nvSpPr>
        <p:spPr>
          <a:xfrm>
            <a:off x="7529989" y="4341852"/>
            <a:ext cx="91440" cy="2359700"/>
          </a:xfrm>
          <a:prstGeom prst="roundRect">
            <a:avLst>
              <a:gd name="adj" fmla="val 30930"/>
            </a:avLst>
          </a:prstGeom>
          <a:solidFill>
            <a:srgbClr val="2150FE"/>
          </a:solidFill>
          <a:ln/>
        </p:spPr>
      </p:sp>
      <p:sp>
        <p:nvSpPr>
          <p:cNvPr id="21" name="Text 19"/>
          <p:cNvSpPr/>
          <p:nvPr/>
        </p:nvSpPr>
        <p:spPr>
          <a:xfrm>
            <a:off x="7832765" y="4553188"/>
            <a:ext cx="2356842" cy="294680"/>
          </a:xfrm>
          <a:prstGeom prst="rect">
            <a:avLst/>
          </a:prstGeom>
          <a:noFill/>
          <a:ln/>
        </p:spPr>
        <p:txBody>
          <a:bodyPr wrap="none" lIns="0" tIns="0" rIns="0" bIns="0" rtlCol="0" anchor="t"/>
          <a:lstStyle/>
          <a:p>
            <a:pPr algn="l" indent="0" marL="0">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短期定向 Short-term</a:t>
            </a:r>
            <a:endParaRPr lang="en-US" sz="1850" dirty="0"/>
          </a:p>
        </p:txBody>
      </p:sp>
      <p:sp>
        <p:nvSpPr>
          <p:cNvPr id="22" name="Text 20"/>
          <p:cNvSpPr/>
          <p:nvPr/>
        </p:nvSpPr>
        <p:spPr>
          <a:xfrm>
            <a:off x="7832765" y="5026938"/>
            <a:ext cx="2564844" cy="294203"/>
          </a:xfrm>
          <a:prstGeom prst="rect">
            <a:avLst/>
          </a:prstGeom>
          <a:noFill/>
          <a:ln/>
        </p:spPr>
        <p:txBody>
          <a:bodyPr wrap="none" lIns="0" tIns="0" rIns="0" bIns="0" rtlCol="0" anchor="t"/>
          <a:lstStyle/>
          <a:p>
            <a:pPr algn="l" indent="0" marL="0">
              <a:lnSpc>
                <a:spcPts val="2300"/>
              </a:lnSpc>
              <a:buNone/>
            </a:pPr>
            <a:r>
              <a:rPr lang="en-US" sz="1450" dirty="0">
                <a:solidFill>
                  <a:srgbClr val="4C4C4D"/>
                </a:solidFill>
                <a:latin typeface="Heebo" pitchFamily="34" charset="0"/>
                <a:ea typeface="Heebo" pitchFamily="34" charset="-122"/>
                <a:cs typeface="Heebo" pitchFamily="34" charset="-120"/>
              </a:rPr>
              <a:t>美国、中东、英国</a:t>
            </a:r>
            <a:endParaRPr lang="en-US" sz="1450" dirty="0"/>
          </a:p>
        </p:txBody>
      </p:sp>
      <p:sp>
        <p:nvSpPr>
          <p:cNvPr id="23" name="Text 21"/>
          <p:cNvSpPr/>
          <p:nvPr/>
        </p:nvSpPr>
        <p:spPr>
          <a:xfrm>
            <a:off x="7832765" y="5482352"/>
            <a:ext cx="2564844" cy="1007864"/>
          </a:xfrm>
          <a:prstGeom prst="rect">
            <a:avLst/>
          </a:prstGeom>
          <a:noFill/>
          <a:ln/>
        </p:spPr>
        <p:txBody>
          <a:bodyPr wrap="square" lIns="0" tIns="0" rIns="0" bIns="0" rtlCol="0" anchor="t"/>
          <a:lstStyle/>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快速结果与季度盈利优先</a:t>
            </a:r>
            <a:endParaRPr lang="en-US" sz="1450" dirty="0"/>
          </a:p>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立即收益驱动决策</a:t>
            </a:r>
            <a:endParaRPr lang="en-US" sz="1450" dirty="0"/>
          </a:p>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重视当下承诺的兑现</a:t>
            </a:r>
            <a:endParaRPr lang="en-US" sz="1450" dirty="0"/>
          </a:p>
        </p:txBody>
      </p:sp>
      <p:sp>
        <p:nvSpPr>
          <p:cNvPr id="24" name="Shape 22"/>
          <p:cNvSpPr/>
          <p:nvPr/>
        </p:nvSpPr>
        <p:spPr>
          <a:xfrm>
            <a:off x="10788015" y="4341852"/>
            <a:ext cx="3056215" cy="2359700"/>
          </a:xfrm>
          <a:prstGeom prst="roundRect">
            <a:avLst>
              <a:gd name="adj" fmla="val 4650"/>
            </a:avLst>
          </a:prstGeom>
          <a:solidFill>
            <a:srgbClr val="FFFFFF"/>
          </a:solidFill>
          <a:ln w="22860">
            <a:solidFill>
              <a:srgbClr val="D8D4D4"/>
            </a:solidFill>
            <a:prstDash val="solid"/>
          </a:ln>
        </p:spPr>
      </p:sp>
      <p:sp>
        <p:nvSpPr>
          <p:cNvPr id="25" name="Shape 23"/>
          <p:cNvSpPr/>
          <p:nvPr/>
        </p:nvSpPr>
        <p:spPr>
          <a:xfrm>
            <a:off x="10765155" y="4341852"/>
            <a:ext cx="91440" cy="2359700"/>
          </a:xfrm>
          <a:prstGeom prst="roundRect">
            <a:avLst>
              <a:gd name="adj" fmla="val 30930"/>
            </a:avLst>
          </a:prstGeom>
          <a:solidFill>
            <a:srgbClr val="2150FE"/>
          </a:solidFill>
          <a:ln/>
        </p:spPr>
      </p:sp>
      <p:sp>
        <p:nvSpPr>
          <p:cNvPr id="26" name="Text 24"/>
          <p:cNvSpPr/>
          <p:nvPr/>
        </p:nvSpPr>
        <p:spPr>
          <a:xfrm>
            <a:off x="11067931" y="4553188"/>
            <a:ext cx="2356842" cy="294680"/>
          </a:xfrm>
          <a:prstGeom prst="rect">
            <a:avLst/>
          </a:prstGeom>
          <a:noFill/>
          <a:ln/>
        </p:spPr>
        <p:txBody>
          <a:bodyPr wrap="none" lIns="0" tIns="0" rIns="0" bIns="0" rtlCol="0" anchor="t"/>
          <a:lstStyle/>
          <a:p>
            <a:pPr algn="l" indent="0" marL="0">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长期定向 Long-term</a:t>
            </a:r>
            <a:endParaRPr lang="en-US" sz="1850" dirty="0"/>
          </a:p>
        </p:txBody>
      </p:sp>
      <p:sp>
        <p:nvSpPr>
          <p:cNvPr id="27" name="Text 25"/>
          <p:cNvSpPr/>
          <p:nvPr/>
        </p:nvSpPr>
        <p:spPr>
          <a:xfrm>
            <a:off x="11067931" y="5026938"/>
            <a:ext cx="2564963" cy="294203"/>
          </a:xfrm>
          <a:prstGeom prst="rect">
            <a:avLst/>
          </a:prstGeom>
          <a:noFill/>
          <a:ln/>
        </p:spPr>
        <p:txBody>
          <a:bodyPr wrap="none" lIns="0" tIns="0" rIns="0" bIns="0" rtlCol="0" anchor="t"/>
          <a:lstStyle/>
          <a:p>
            <a:pPr algn="l" indent="0" marL="0">
              <a:lnSpc>
                <a:spcPts val="2300"/>
              </a:lnSpc>
              <a:buNone/>
            </a:pPr>
            <a:r>
              <a:rPr lang="en-US" sz="1450" dirty="0">
                <a:solidFill>
                  <a:srgbClr val="4C4C4D"/>
                </a:solidFill>
                <a:latin typeface="Heebo" pitchFamily="34" charset="0"/>
                <a:ea typeface="Heebo" pitchFamily="34" charset="-122"/>
                <a:cs typeface="Heebo" pitchFamily="34" charset="-120"/>
              </a:rPr>
              <a:t>中国、日本、韩国、北欧</a:t>
            </a:r>
            <a:endParaRPr lang="en-US" sz="1450" dirty="0"/>
          </a:p>
        </p:txBody>
      </p:sp>
      <p:sp>
        <p:nvSpPr>
          <p:cNvPr id="28" name="Text 26"/>
          <p:cNvSpPr/>
          <p:nvPr/>
        </p:nvSpPr>
        <p:spPr>
          <a:xfrm>
            <a:off x="11067931" y="5482352"/>
            <a:ext cx="2564963" cy="1007864"/>
          </a:xfrm>
          <a:prstGeom prst="rect">
            <a:avLst/>
          </a:prstGeom>
          <a:noFill/>
          <a:ln/>
        </p:spPr>
        <p:txBody>
          <a:bodyPr wrap="square" lIns="0" tIns="0" rIns="0" bIns="0" rtlCol="0" anchor="t"/>
          <a:lstStyle/>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长期投资与持久关系优先</a:t>
            </a:r>
            <a:endParaRPr lang="en-US" sz="1450" dirty="0"/>
          </a:p>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未来收益驱动战略布局</a:t>
            </a:r>
            <a:endParaRPr lang="en-US" sz="1450" dirty="0"/>
          </a:p>
          <a:p>
            <a:pPr algn="l" marL="342900" indent="-342900">
              <a:lnSpc>
                <a:spcPts val="2300"/>
              </a:lnSpc>
              <a:buSzPct val="100000"/>
              <a:buChar char="•"/>
            </a:pPr>
            <a:r>
              <a:rPr lang="en-US" sz="1450" dirty="0">
                <a:solidFill>
                  <a:srgbClr val="4C4C4D"/>
                </a:solidFill>
                <a:latin typeface="Heebo" pitchFamily="34" charset="0"/>
                <a:ea typeface="Heebo" pitchFamily="34" charset="-122"/>
                <a:cs typeface="Heebo" pitchFamily="34" charset="-120"/>
              </a:rPr>
              <a:t>重视韧性、节俭与坚持</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781407" y="602933"/>
            <a:ext cx="1553766" cy="340995"/>
          </a:xfrm>
          <a:prstGeom prst="roundRect">
            <a:avLst>
              <a:gd name="adj" fmla="val 6532"/>
            </a:avLst>
          </a:prstGeom>
          <a:solidFill>
            <a:srgbClr val="CCD7FF"/>
          </a:solidFill>
          <a:ln/>
        </p:spPr>
      </p:sp>
      <p:sp>
        <p:nvSpPr>
          <p:cNvPr id="3" name="Text 1"/>
          <p:cNvSpPr/>
          <p:nvPr/>
        </p:nvSpPr>
        <p:spPr>
          <a:xfrm>
            <a:off x="892731" y="658535"/>
            <a:ext cx="1331119" cy="229791"/>
          </a:xfrm>
          <a:prstGeom prst="rect">
            <a:avLst/>
          </a:prstGeom>
          <a:noFill/>
          <a:ln/>
        </p:spPr>
        <p:txBody>
          <a:bodyPr wrap="none" lIns="0" tIns="0" rIns="0" bIns="0" rtlCol="0" anchor="t"/>
          <a:lstStyle/>
          <a:p>
            <a:pPr algn="l" indent="0" marL="0">
              <a:lnSpc>
                <a:spcPts val="1800"/>
              </a:lnSpc>
              <a:buNone/>
            </a:pPr>
            <a:r>
              <a:rPr lang="en-US" sz="1150" dirty="0">
                <a:solidFill>
                  <a:srgbClr val="4C4C4D"/>
                </a:solidFill>
                <a:latin typeface="Heebo" pitchFamily="34" charset="0"/>
                <a:ea typeface="Heebo" pitchFamily="34" charset="-122"/>
                <a:cs typeface="Heebo" pitchFamily="34" charset="-120"/>
              </a:rPr>
              <a:t>维度6 DIMENSION 6</a:t>
            </a:r>
            <a:endParaRPr lang="en-US" sz="1150" dirty="0"/>
          </a:p>
        </p:txBody>
      </p:sp>
      <p:sp>
        <p:nvSpPr>
          <p:cNvPr id="4" name="Text 2"/>
          <p:cNvSpPr/>
          <p:nvPr/>
        </p:nvSpPr>
        <p:spPr>
          <a:xfrm>
            <a:off x="781407" y="1013341"/>
            <a:ext cx="4640104" cy="1159907"/>
          </a:xfrm>
          <a:prstGeom prst="rect">
            <a:avLst/>
          </a:prstGeom>
          <a:noFill/>
          <a:ln/>
        </p:spPr>
        <p:txBody>
          <a:bodyPr wrap="square" lIns="0" tIns="0" rIns="0" bIns="0" rtlCol="0" anchor="t"/>
          <a:lstStyle/>
          <a:p>
            <a:pPr algn="l" indent="0" marL="0">
              <a:lnSpc>
                <a:spcPts val="4550"/>
              </a:lnSpc>
              <a:buNone/>
            </a:pPr>
            <a:r>
              <a:rPr lang="en-US" sz="3650" dirty="0">
                <a:solidFill>
                  <a:srgbClr val="152D47"/>
                </a:solidFill>
                <a:latin typeface="Crimson Pro Semi Bold" pitchFamily="34" charset="0"/>
                <a:ea typeface="Crimson Pro Semi Bold" pitchFamily="34" charset="-122"/>
                <a:cs typeface="Crimson Pro Semi Bold" pitchFamily="34" charset="-120"/>
              </a:rPr>
              <a:t>放纵 vs 约束</a:t>
            </a:r>
            <a:endParaRPr lang="en-US" sz="3650" dirty="0"/>
          </a:p>
          <a:p>
            <a:pPr algn="l" indent="0" marL="0">
              <a:lnSpc>
                <a:spcPts val="4550"/>
              </a:lnSpc>
              <a:buNone/>
            </a:pPr>
            <a:r>
              <a:rPr lang="en-US" sz="3650" dirty="0">
                <a:solidFill>
                  <a:srgbClr val="2150FE"/>
                </a:solidFill>
                <a:latin typeface="Crimson Pro Semi Bold" pitchFamily="34" charset="0"/>
                <a:ea typeface="Crimson Pro Semi Bold" pitchFamily="34" charset="-122"/>
                <a:cs typeface="Crimson Pro Semi Bold" pitchFamily="34" charset="-120"/>
              </a:rPr>
              <a:t>Indulgence vs Restraint</a:t>
            </a:r>
            <a:endParaRPr lang="en-US" sz="3650" dirty="0"/>
          </a:p>
        </p:txBody>
      </p:sp>
      <p:sp>
        <p:nvSpPr>
          <p:cNvPr id="5" name="Text 3"/>
          <p:cNvSpPr/>
          <p:nvPr/>
        </p:nvSpPr>
        <p:spPr>
          <a:xfrm>
            <a:off x="781407" y="2433518"/>
            <a:ext cx="13067586" cy="574596"/>
          </a:xfrm>
          <a:prstGeom prst="rect">
            <a:avLst/>
          </a:prstGeom>
          <a:noFill/>
          <a:ln/>
        </p:spPr>
        <p:txBody>
          <a:bodyPr wrap="square" lIns="0" tIns="0" rIns="0" bIns="0" rtlCol="0" anchor="t"/>
          <a:lstStyle/>
          <a:p>
            <a:pPr algn="l" indent="0" marL="0">
              <a:lnSpc>
                <a:spcPts val="2250"/>
              </a:lnSpc>
              <a:buNone/>
            </a:pPr>
            <a:r>
              <a:rPr lang="en-US" sz="1450" dirty="0">
                <a:solidFill>
                  <a:srgbClr val="4C4C4D"/>
                </a:solidFill>
                <a:latin typeface="Heebo" pitchFamily="34" charset="0"/>
                <a:ea typeface="Heebo" pitchFamily="34" charset="-122"/>
                <a:cs typeface="Heebo" pitchFamily="34" charset="-120"/>
              </a:rPr>
              <a:t>这一维度是Hofstede后期增加的，衡量文化对人类基本欲望和享乐的态度——是鼓励即时满足与生活享受，还是强调自律、克制与延迟满足。这一维度对于理解工作与生活的边界、员工福利期待以及职场休闲文化有重要意义。</a:t>
            </a:r>
            <a:endParaRPr lang="en-US" sz="1450" dirty="0"/>
          </a:p>
        </p:txBody>
      </p:sp>
      <p:sp>
        <p:nvSpPr>
          <p:cNvPr id="6" name="Shape 4"/>
          <p:cNvSpPr/>
          <p:nvPr/>
        </p:nvSpPr>
        <p:spPr>
          <a:xfrm>
            <a:off x="647819" y="3203377"/>
            <a:ext cx="6574631" cy="3176945"/>
          </a:xfrm>
          <a:prstGeom prst="roundRect">
            <a:avLst>
              <a:gd name="adj" fmla="val 876"/>
            </a:avLst>
          </a:prstGeom>
          <a:solidFill>
            <a:srgbClr val="2150FE"/>
          </a:solidFill>
          <a:ln/>
        </p:spPr>
      </p:sp>
      <p:sp>
        <p:nvSpPr>
          <p:cNvPr id="7" name="Text 5"/>
          <p:cNvSpPr/>
          <p:nvPr/>
        </p:nvSpPr>
        <p:spPr>
          <a:xfrm>
            <a:off x="833318" y="3376851"/>
            <a:ext cx="2320052" cy="290036"/>
          </a:xfrm>
          <a:prstGeom prst="rect">
            <a:avLst/>
          </a:prstGeom>
          <a:noFill/>
          <a:ln/>
        </p:spPr>
        <p:txBody>
          <a:bodyPr wrap="none" lIns="0" tIns="0" rIns="0" bIns="0" rtlCol="0" anchor="t"/>
          <a:lstStyle/>
          <a:p>
            <a:pPr algn="l" indent="0" marL="0">
              <a:lnSpc>
                <a:spcPts val="2250"/>
              </a:lnSpc>
              <a:buNone/>
            </a:pPr>
            <a:r>
              <a:rPr lang="en-US" sz="180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250"/>
              </a:lnSpc>
              <a:buNone/>
            </a:pPr>
            <a:r>
              <a:rPr lang="en-US" sz="1800" dirty="0">
                <a:solidFill>
                  <a:srgbClr val="FFFFFF"/>
                </a:solidFill>
                <a:latin typeface="Crimson Pro Semi Bold" pitchFamily="34" charset="0"/>
                <a:ea typeface="Crimson Pro Semi Bold" pitchFamily="34" charset="-122"/>
                <a:cs typeface="Crimson Pro Semi Bold" pitchFamily="34" charset="-120"/>
              </a:rPr>
              <a:t> 放纵型 Indulgence</a:t>
            </a:r>
            <a:endParaRPr lang="en-US" sz="1800" dirty="0"/>
          </a:p>
        </p:txBody>
      </p:sp>
      <p:sp>
        <p:nvSpPr>
          <p:cNvPr id="8" name="Shape 6"/>
          <p:cNvSpPr/>
          <p:nvPr/>
        </p:nvSpPr>
        <p:spPr>
          <a:xfrm>
            <a:off x="833318" y="3862149"/>
            <a:ext cx="2463284" cy="356235"/>
          </a:xfrm>
          <a:prstGeom prst="roundRect">
            <a:avLst>
              <a:gd name="adj" fmla="val 6252"/>
            </a:avLst>
          </a:prstGeom>
          <a:noFill/>
          <a:ln w="7620">
            <a:solidFill>
              <a:srgbClr val="2150FE"/>
            </a:solidFill>
            <a:prstDash val="solid"/>
          </a:ln>
        </p:spPr>
      </p:sp>
      <p:sp>
        <p:nvSpPr>
          <p:cNvPr id="9" name="Text 7"/>
          <p:cNvSpPr/>
          <p:nvPr/>
        </p:nvSpPr>
        <p:spPr>
          <a:xfrm>
            <a:off x="952262" y="3925372"/>
            <a:ext cx="2225397" cy="229791"/>
          </a:xfrm>
          <a:prstGeom prst="rect">
            <a:avLst/>
          </a:prstGeom>
          <a:noFill/>
          <a:ln/>
        </p:spPr>
        <p:txBody>
          <a:bodyPr wrap="none" lIns="0" tIns="0" rIns="0" bIns="0" rtlCol="0" anchor="t"/>
          <a:lstStyle/>
          <a:p>
            <a:pPr algn="l" indent="0" marL="0">
              <a:lnSpc>
                <a:spcPts val="1800"/>
              </a:lnSpc>
              <a:buNone/>
            </a:pPr>
            <a:r>
              <a:rPr lang="en-US" sz="1150" dirty="0">
                <a:solidFill>
                  <a:srgbClr val="2150FE"/>
                </a:solidFill>
                <a:latin typeface="Heebo" pitchFamily="34" charset="0"/>
                <a:ea typeface="Heebo" pitchFamily="34" charset="-122"/>
                <a:cs typeface="Heebo" pitchFamily="34" charset="-120"/>
              </a:rPr>
              <a:t>代表文化：西欧、拉丁美洲、北美</a:t>
            </a:r>
            <a:endParaRPr lang="en-US" sz="1150" dirty="0"/>
          </a:p>
        </p:txBody>
      </p:sp>
      <p:sp>
        <p:nvSpPr>
          <p:cNvPr id="10" name="Text 8"/>
          <p:cNvSpPr/>
          <p:nvPr/>
        </p:nvSpPr>
        <p:spPr>
          <a:xfrm>
            <a:off x="833318" y="4413647"/>
            <a:ext cx="6203633" cy="1905952"/>
          </a:xfrm>
          <a:prstGeom prst="rect">
            <a:avLst/>
          </a:prstGeom>
          <a:noFill/>
          <a:ln/>
        </p:spPr>
        <p:txBody>
          <a:bodyPr wrap="square" lIns="0" tIns="0" rIns="0" bIns="0" rtlCol="0" anchor="t"/>
          <a:lstStyle/>
          <a:p>
            <a:pPr algn="l" marL="342900" indent="-342900">
              <a:lnSpc>
                <a:spcPts val="2250"/>
              </a:lnSpc>
              <a:buSzPct val="100000"/>
              <a:buChar char="•"/>
            </a:pPr>
            <a:r>
              <a:rPr lang="en-US" sz="1450" b="1" dirty="0">
                <a:solidFill>
                  <a:srgbClr val="FFFFFF"/>
                </a:solidFill>
                <a:latin typeface="Heebo" pitchFamily="34" charset="0"/>
                <a:ea typeface="Heebo" pitchFamily="34" charset="-122"/>
                <a:cs typeface="Heebo" pitchFamily="34" charset="-120"/>
              </a:rPr>
              <a:t>生活应当被享受</a:t>
            </a:r>
            <a:pPr algn="l" indent="0" marL="0">
              <a:lnSpc>
                <a:spcPts val="2250"/>
              </a:lnSpc>
              <a:buNone/>
            </a:pPr>
            <a:r>
              <a:rPr lang="en-US" sz="1450" dirty="0">
                <a:solidFill>
                  <a:srgbClr val="FFFFFF"/>
                </a:solidFill>
                <a:latin typeface="Heebo" pitchFamily="34" charset="0"/>
                <a:ea typeface="Heebo" pitchFamily="34" charset="-122"/>
                <a:cs typeface="Heebo" pitchFamily="34" charset="-120"/>
              </a:rPr>
              <a:t>：工作是手段，生活品质才是目的，享受当下被视为正当权利</a:t>
            </a:r>
            <a:endParaRPr lang="en-US" sz="1450" dirty="0"/>
          </a:p>
          <a:p>
            <a:pPr algn="l" marL="342900" indent="-342900">
              <a:lnSpc>
                <a:spcPts val="2250"/>
              </a:lnSpc>
              <a:buSzPct val="100000"/>
              <a:buChar char="•"/>
            </a:pPr>
            <a:r>
              <a:rPr lang="en-US" sz="1450" b="1" dirty="0">
                <a:solidFill>
                  <a:srgbClr val="FFFFFF"/>
                </a:solidFill>
                <a:latin typeface="Heebo" pitchFamily="34" charset="0"/>
                <a:ea typeface="Heebo" pitchFamily="34" charset="-122"/>
                <a:cs typeface="Heebo" pitchFamily="34" charset="-120"/>
              </a:rPr>
              <a:t>工作-生活平衡受重视</a:t>
            </a:r>
            <a:pPr algn="l" indent="0" marL="0">
              <a:lnSpc>
                <a:spcPts val="2250"/>
              </a:lnSpc>
              <a:buNone/>
            </a:pPr>
            <a:r>
              <a:rPr lang="en-US" sz="1450" dirty="0">
                <a:solidFill>
                  <a:srgbClr val="FFFFFF"/>
                </a:solidFill>
                <a:latin typeface="Heebo" pitchFamily="34" charset="0"/>
                <a:ea typeface="Heebo" pitchFamily="34" charset="-122"/>
                <a:cs typeface="Heebo" pitchFamily="34" charset="-120"/>
              </a:rPr>
              <a:t>：休假、娱乐和个人时间受到制度保护，加班文化受到质疑</a:t>
            </a:r>
            <a:endParaRPr lang="en-US" sz="1450" dirty="0"/>
          </a:p>
          <a:p>
            <a:pPr algn="l" marL="342900" indent="-342900">
              <a:lnSpc>
                <a:spcPts val="2250"/>
              </a:lnSpc>
              <a:buSzPct val="100000"/>
              <a:buChar char="•"/>
            </a:pPr>
            <a:r>
              <a:rPr lang="en-US" sz="1450" b="1" dirty="0">
                <a:solidFill>
                  <a:srgbClr val="FFFFFF"/>
                </a:solidFill>
                <a:latin typeface="Heebo" pitchFamily="34" charset="0"/>
                <a:ea typeface="Heebo" pitchFamily="34" charset="-122"/>
                <a:cs typeface="Heebo" pitchFamily="34" charset="-120"/>
              </a:rPr>
              <a:t>乐观与积极情绪</a:t>
            </a:r>
            <a:pPr algn="l" indent="0" marL="0">
              <a:lnSpc>
                <a:spcPts val="2250"/>
              </a:lnSpc>
              <a:buNone/>
            </a:pPr>
            <a:r>
              <a:rPr lang="en-US" sz="1450" dirty="0">
                <a:solidFill>
                  <a:srgbClr val="FFFFFF"/>
                </a:solidFill>
                <a:latin typeface="Heebo" pitchFamily="34" charset="0"/>
                <a:ea typeface="Heebo" pitchFamily="34" charset="-122"/>
                <a:cs typeface="Heebo" pitchFamily="34" charset="-120"/>
              </a:rPr>
              <a:t>：公开表达快乐、热情和满足感是健康个性的体现</a:t>
            </a:r>
            <a:endParaRPr lang="en-US" sz="1450" dirty="0"/>
          </a:p>
          <a:p>
            <a:pPr algn="l" marL="342900" indent="-342900">
              <a:lnSpc>
                <a:spcPts val="2250"/>
              </a:lnSpc>
              <a:buSzPct val="100000"/>
              <a:buChar char="•"/>
            </a:pPr>
            <a:r>
              <a:rPr lang="en-US" sz="1450" b="1" dirty="0">
                <a:solidFill>
                  <a:srgbClr val="FFFFFF"/>
                </a:solidFill>
                <a:latin typeface="Heebo" pitchFamily="34" charset="0"/>
                <a:ea typeface="Heebo" pitchFamily="34" charset="-122"/>
                <a:cs typeface="Heebo" pitchFamily="34" charset="-120"/>
              </a:rPr>
              <a:t>弹性与自由</a:t>
            </a:r>
            <a:pPr algn="l" indent="0" marL="0">
              <a:lnSpc>
                <a:spcPts val="2250"/>
              </a:lnSpc>
              <a:buNone/>
            </a:pPr>
            <a:r>
              <a:rPr lang="en-US" sz="1450" dirty="0">
                <a:solidFill>
                  <a:srgbClr val="FFFFFF"/>
                </a:solidFill>
                <a:latin typeface="Heebo" pitchFamily="34" charset="0"/>
                <a:ea typeface="Heebo" pitchFamily="34" charset="-122"/>
                <a:cs typeface="Heebo" pitchFamily="34" charset="-120"/>
              </a:rPr>
              <a:t>：对消费享乐持开放态度，鼓励员工在工作之外追求兴趣</a:t>
            </a:r>
            <a:endParaRPr lang="en-US" sz="1450" dirty="0"/>
          </a:p>
        </p:txBody>
      </p:sp>
      <p:sp>
        <p:nvSpPr>
          <p:cNvPr id="11" name="Text 9"/>
          <p:cNvSpPr/>
          <p:nvPr/>
        </p:nvSpPr>
        <p:spPr>
          <a:xfrm>
            <a:off x="7549158" y="3376851"/>
            <a:ext cx="2320052" cy="290036"/>
          </a:xfrm>
          <a:prstGeom prst="rect">
            <a:avLst/>
          </a:prstGeom>
          <a:noFill/>
          <a:ln/>
        </p:spPr>
        <p:txBody>
          <a:bodyPr wrap="none" lIns="0" tIns="0" rIns="0" bIns="0" rtlCol="0" anchor="t"/>
          <a:lstStyle/>
          <a:p>
            <a:pPr algn="l" indent="0" marL="0">
              <a:lnSpc>
                <a:spcPts val="2250"/>
              </a:lnSpc>
              <a:buNone/>
            </a:pPr>
            <a:r>
              <a:rPr lang="en-US" sz="1800" dirty="0">
                <a:solidFill>
                  <a:srgbClr val="000000"/>
                </a:solidFill>
                <a:latin typeface="Crimson Pro Semi Bold" pitchFamily="34" charset="0"/>
                <a:ea typeface="Crimson Pro Semi Bold" pitchFamily="34" charset="-122"/>
                <a:cs typeface="Crimson Pro Semi Bold" pitchFamily="34" charset="-120"/>
              </a:rPr>
              <a:t>🧘</a:t>
            </a:r>
            <a:pPr algn="l" indent="0" marL="0">
              <a:lnSpc>
                <a:spcPts val="2250"/>
              </a:lnSpc>
              <a:buNone/>
            </a:pPr>
            <a:r>
              <a:rPr lang="en-US" sz="1800" dirty="0">
                <a:solidFill>
                  <a:srgbClr val="152D47"/>
                </a:solidFill>
                <a:latin typeface="Crimson Pro Semi Bold" pitchFamily="34" charset="0"/>
                <a:ea typeface="Crimson Pro Semi Bold" pitchFamily="34" charset="-122"/>
                <a:cs typeface="Crimson Pro Semi Bold" pitchFamily="34" charset="-120"/>
              </a:rPr>
              <a:t> 约束型 Restraint</a:t>
            </a:r>
            <a:endParaRPr lang="en-US" sz="1800" dirty="0"/>
          </a:p>
        </p:txBody>
      </p:sp>
      <p:sp>
        <p:nvSpPr>
          <p:cNvPr id="12" name="Shape 10"/>
          <p:cNvSpPr/>
          <p:nvPr/>
        </p:nvSpPr>
        <p:spPr>
          <a:xfrm>
            <a:off x="7549158" y="3862149"/>
            <a:ext cx="2166580" cy="356235"/>
          </a:xfrm>
          <a:prstGeom prst="roundRect">
            <a:avLst>
              <a:gd name="adj" fmla="val 6252"/>
            </a:avLst>
          </a:prstGeom>
          <a:noFill/>
          <a:ln w="7620">
            <a:solidFill>
              <a:srgbClr val="2150FE"/>
            </a:solidFill>
            <a:prstDash val="solid"/>
          </a:ln>
        </p:spPr>
      </p:sp>
      <p:sp>
        <p:nvSpPr>
          <p:cNvPr id="13" name="Text 11"/>
          <p:cNvSpPr/>
          <p:nvPr/>
        </p:nvSpPr>
        <p:spPr>
          <a:xfrm>
            <a:off x="7668101" y="3925372"/>
            <a:ext cx="1928693" cy="229791"/>
          </a:xfrm>
          <a:prstGeom prst="rect">
            <a:avLst/>
          </a:prstGeom>
          <a:noFill/>
          <a:ln/>
        </p:spPr>
        <p:txBody>
          <a:bodyPr wrap="none" lIns="0" tIns="0" rIns="0" bIns="0" rtlCol="0" anchor="t"/>
          <a:lstStyle/>
          <a:p>
            <a:pPr algn="l" indent="0" marL="0">
              <a:lnSpc>
                <a:spcPts val="1800"/>
              </a:lnSpc>
              <a:buNone/>
            </a:pPr>
            <a:r>
              <a:rPr lang="en-US" sz="1150" dirty="0">
                <a:solidFill>
                  <a:srgbClr val="2150FE"/>
                </a:solidFill>
                <a:latin typeface="Heebo" pitchFamily="34" charset="0"/>
                <a:ea typeface="Heebo" pitchFamily="34" charset="-122"/>
                <a:cs typeface="Heebo" pitchFamily="34" charset="-120"/>
              </a:rPr>
              <a:t>代表文化：亚洲、东欧、中东</a:t>
            </a:r>
            <a:endParaRPr lang="en-US" sz="1150" dirty="0"/>
          </a:p>
        </p:txBody>
      </p:sp>
      <p:sp>
        <p:nvSpPr>
          <p:cNvPr id="14" name="Text 12"/>
          <p:cNvSpPr/>
          <p:nvPr/>
        </p:nvSpPr>
        <p:spPr>
          <a:xfrm>
            <a:off x="7549158" y="4413647"/>
            <a:ext cx="6307455" cy="1331357"/>
          </a:xfrm>
          <a:prstGeom prst="rect">
            <a:avLst/>
          </a:prstGeom>
          <a:noFill/>
          <a:ln/>
        </p:spPr>
        <p:txBody>
          <a:bodyPr wrap="square" lIns="0" tIns="0" rIns="0" bIns="0" rtlCol="0" anchor="t"/>
          <a:lstStyle/>
          <a:p>
            <a:pPr algn="l" marL="342900" indent="-342900">
              <a:lnSpc>
                <a:spcPts val="2250"/>
              </a:lnSpc>
              <a:buSzPct val="100000"/>
              <a:buChar char="•"/>
            </a:pPr>
            <a:r>
              <a:rPr lang="en-US" sz="1450" b="1" dirty="0">
                <a:solidFill>
                  <a:srgbClr val="4C4C4D"/>
                </a:solidFill>
                <a:latin typeface="Heebo" pitchFamily="34" charset="0"/>
                <a:ea typeface="Heebo" pitchFamily="34" charset="-122"/>
                <a:cs typeface="Heebo" pitchFamily="34" charset="-120"/>
              </a:rPr>
              <a:t>自律是美德</a:t>
            </a:r>
            <a:pPr algn="l" indent="0" marL="0">
              <a:lnSpc>
                <a:spcPts val="2250"/>
              </a:lnSpc>
              <a:buNone/>
            </a:pPr>
            <a:r>
              <a:rPr lang="en-US" sz="1450" dirty="0">
                <a:solidFill>
                  <a:srgbClr val="4C4C4D"/>
                </a:solidFill>
                <a:latin typeface="Heebo" pitchFamily="34" charset="0"/>
                <a:ea typeface="Heebo" pitchFamily="34" charset="-122"/>
                <a:cs typeface="Heebo" pitchFamily="34" charset="-120"/>
              </a:rPr>
              <a:t>：对欲望的克制被视为成熟和自我修养的表现</a:t>
            </a:r>
            <a:endParaRPr lang="en-US" sz="1450" dirty="0"/>
          </a:p>
          <a:p>
            <a:pPr algn="l" marL="342900" indent="-342900">
              <a:lnSpc>
                <a:spcPts val="2250"/>
              </a:lnSpc>
              <a:buSzPct val="100000"/>
              <a:buChar char="•"/>
            </a:pPr>
            <a:r>
              <a:rPr lang="en-US" sz="1450" b="1" dirty="0">
                <a:solidFill>
                  <a:srgbClr val="4C4C4D"/>
                </a:solidFill>
                <a:latin typeface="Heebo" pitchFamily="34" charset="0"/>
                <a:ea typeface="Heebo" pitchFamily="34" charset="-122"/>
                <a:cs typeface="Heebo" pitchFamily="34" charset="-120"/>
              </a:rPr>
              <a:t>工作优先于娱乐</a:t>
            </a:r>
            <a:pPr algn="l" indent="0" marL="0">
              <a:lnSpc>
                <a:spcPts val="2250"/>
              </a:lnSpc>
              <a:buNone/>
            </a:pPr>
            <a:r>
              <a:rPr lang="en-US" sz="1450" dirty="0">
                <a:solidFill>
                  <a:srgbClr val="4C4C4D"/>
                </a:solidFill>
                <a:latin typeface="Heebo" pitchFamily="34" charset="0"/>
                <a:ea typeface="Heebo" pitchFamily="34" charset="-122"/>
                <a:cs typeface="Heebo" pitchFamily="34" charset="-120"/>
              </a:rPr>
              <a:t>：职业责任感高于个人享乐，勤奋被视为道德品质</a:t>
            </a:r>
            <a:endParaRPr lang="en-US" sz="1450" dirty="0"/>
          </a:p>
          <a:p>
            <a:pPr algn="l" marL="342900" indent="-342900">
              <a:lnSpc>
                <a:spcPts val="2250"/>
              </a:lnSpc>
              <a:buSzPct val="100000"/>
              <a:buChar char="•"/>
            </a:pPr>
            <a:r>
              <a:rPr lang="en-US" sz="1450" b="1" dirty="0">
                <a:solidFill>
                  <a:srgbClr val="4C4C4D"/>
                </a:solidFill>
                <a:latin typeface="Heebo" pitchFamily="34" charset="0"/>
                <a:ea typeface="Heebo" pitchFamily="34" charset="-122"/>
                <a:cs typeface="Heebo" pitchFamily="34" charset="-120"/>
              </a:rPr>
              <a:t>延迟满足</a:t>
            </a:r>
            <a:pPr algn="l" indent="0" marL="0">
              <a:lnSpc>
                <a:spcPts val="2250"/>
              </a:lnSpc>
              <a:buNone/>
            </a:pPr>
            <a:r>
              <a:rPr lang="en-US" sz="1450" dirty="0">
                <a:solidFill>
                  <a:srgbClr val="4C4C4D"/>
                </a:solidFill>
                <a:latin typeface="Heebo" pitchFamily="34" charset="0"/>
                <a:ea typeface="Heebo" pitchFamily="34" charset="-122"/>
                <a:cs typeface="Heebo" pitchFamily="34" charset="-120"/>
              </a:rPr>
              <a:t>：当前的付出是为未来更大收获的积累，即时享乐被视为短视</a:t>
            </a:r>
            <a:endParaRPr lang="en-US" sz="1450" dirty="0"/>
          </a:p>
          <a:p>
            <a:pPr algn="l" marL="342900" indent="-342900">
              <a:lnSpc>
                <a:spcPts val="2250"/>
              </a:lnSpc>
              <a:buSzPct val="100000"/>
              <a:buChar char="•"/>
            </a:pPr>
            <a:r>
              <a:rPr lang="en-US" sz="1450" b="1" dirty="0">
                <a:solidFill>
                  <a:srgbClr val="4C4C4D"/>
                </a:solidFill>
                <a:latin typeface="Heebo" pitchFamily="34" charset="0"/>
                <a:ea typeface="Heebo" pitchFamily="34" charset="-122"/>
                <a:cs typeface="Heebo" pitchFamily="34" charset="-120"/>
              </a:rPr>
              <a:t>情绪内敛</a:t>
            </a:r>
            <a:pPr algn="l" indent="0" marL="0">
              <a:lnSpc>
                <a:spcPts val="2250"/>
              </a:lnSpc>
              <a:buNone/>
            </a:pPr>
            <a:r>
              <a:rPr lang="en-US" sz="1450" dirty="0">
                <a:solidFill>
                  <a:srgbClr val="4C4C4D"/>
                </a:solidFill>
                <a:latin typeface="Heebo" pitchFamily="34" charset="0"/>
                <a:ea typeface="Heebo" pitchFamily="34" charset="-122"/>
                <a:cs typeface="Heebo" pitchFamily="34" charset="-120"/>
              </a:rPr>
              <a:t>：公开表达负面或强烈的情绪被认为是不成熟或不专业的</a:t>
            </a:r>
            <a:endParaRPr lang="en-US" sz="1450" dirty="0"/>
          </a:p>
        </p:txBody>
      </p:sp>
      <p:sp>
        <p:nvSpPr>
          <p:cNvPr id="15" name="Shape 13"/>
          <p:cNvSpPr/>
          <p:nvPr/>
        </p:nvSpPr>
        <p:spPr>
          <a:xfrm>
            <a:off x="781407" y="6575584"/>
            <a:ext cx="13067586" cy="1050965"/>
          </a:xfrm>
          <a:prstGeom prst="roundRect">
            <a:avLst>
              <a:gd name="adj" fmla="val 2649"/>
            </a:avLst>
          </a:prstGeom>
          <a:solidFill>
            <a:srgbClr val="B6D6FC"/>
          </a:solidFill>
          <a:ln/>
        </p:spPr>
      </p:sp>
      <p:pic>
        <p:nvPicPr>
          <p:cNvPr id="16" name="Image 0" descr="preencoded.png">    </p:cNvPr>
          <p:cNvPicPr>
            <a:picLocks noChangeAspect="1"/>
          </p:cNvPicPr>
          <p:nvPr/>
        </p:nvPicPr>
        <p:blipFill>
          <a:blip r:embed="rId1"/>
          <a:stretch>
            <a:fillRect/>
          </a:stretch>
        </p:blipFill>
        <p:spPr>
          <a:xfrm>
            <a:off x="966907" y="6843117"/>
            <a:ext cx="231934" cy="185499"/>
          </a:xfrm>
          <a:prstGeom prst="rect">
            <a:avLst/>
          </a:prstGeom>
        </p:spPr>
      </p:pic>
      <p:sp>
        <p:nvSpPr>
          <p:cNvPr id="17" name="Text 14"/>
          <p:cNvSpPr/>
          <p:nvPr/>
        </p:nvSpPr>
        <p:spPr>
          <a:xfrm>
            <a:off x="1384340" y="6795373"/>
            <a:ext cx="12279154" cy="582216"/>
          </a:xfrm>
          <a:prstGeom prst="rect">
            <a:avLst/>
          </a:prstGeom>
          <a:noFill/>
          <a:ln/>
        </p:spPr>
        <p:txBody>
          <a:bodyPr wrap="square" lIns="0" tIns="0" rIns="0" bIns="0" rtlCol="0" anchor="t"/>
          <a:lstStyle/>
          <a:p>
            <a:pPr algn="l" indent="0" marL="0">
              <a:lnSpc>
                <a:spcPts val="2250"/>
              </a:lnSpc>
              <a:buNone/>
            </a:pPr>
            <a:r>
              <a:rPr lang="en-US" sz="1450" dirty="0">
                <a:solidFill>
                  <a:srgbClr val="000000"/>
                </a:solidFill>
                <a:latin typeface="Heebo" pitchFamily="34" charset="0"/>
                <a:ea typeface="Heebo" pitchFamily="34" charset="-122"/>
                <a:cs typeface="Heebo" pitchFamily="34" charset="-120"/>
              </a:rPr>
              <a:t>💡</a:t>
            </a:r>
            <a:pPr algn="l" indent="0" marL="0">
              <a:lnSpc>
                <a:spcPts val="2250"/>
              </a:lnSpc>
              <a:buNone/>
            </a:pPr>
            <a:r>
              <a:rPr lang="en-US" sz="1450" dirty="0">
                <a:solidFill>
                  <a:srgbClr val="000000"/>
                </a:solidFill>
                <a:latin typeface="Heebo" pitchFamily="34" charset="0"/>
                <a:ea typeface="Heebo" pitchFamily="34" charset="-122"/>
                <a:cs typeface="Heebo" pitchFamily="34" charset="-120"/>
              </a:rPr>
              <a:t> </a:t>
            </a:r>
            <a:pPr algn="l" indent="0" marL="0">
              <a:lnSpc>
                <a:spcPts val="2250"/>
              </a:lnSpc>
              <a:buNone/>
            </a:pPr>
            <a:r>
              <a:rPr lang="en-US" sz="1450" b="1" dirty="0">
                <a:solidFill>
                  <a:srgbClr val="000000"/>
                </a:solidFill>
                <a:latin typeface="Heebo" pitchFamily="34" charset="0"/>
                <a:ea typeface="Heebo" pitchFamily="34" charset="-122"/>
                <a:cs typeface="Heebo" pitchFamily="34" charset="-120"/>
              </a:rPr>
              <a:t>团队管理启示</a:t>
            </a:r>
            <a:pPr algn="l" indent="0" marL="0">
              <a:lnSpc>
                <a:spcPts val="2250"/>
              </a:lnSpc>
              <a:buNone/>
            </a:pPr>
            <a:r>
              <a:rPr lang="en-US" sz="1450" dirty="0">
                <a:solidFill>
                  <a:srgbClr val="000000"/>
                </a:solidFill>
                <a:latin typeface="Heebo" pitchFamily="34" charset="0"/>
                <a:ea typeface="Heebo" pitchFamily="34" charset="-122"/>
                <a:cs typeface="Heebo" pitchFamily="34" charset="-120"/>
              </a:rPr>
              <a:t>：约束型文化背景的员工可能不主动提出休假需求，即使身心俱疲也会坚持工作。管理者需要主动关注其工作状态，而非等待员工自己说出来。</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793790" y="589240"/>
            <a:ext cx="2648783" cy="324326"/>
          </a:xfrm>
          <a:prstGeom prst="roundRect">
            <a:avLst>
              <a:gd name="adj" fmla="val 6609"/>
            </a:avLst>
          </a:prstGeom>
          <a:solidFill>
            <a:srgbClr val="CCD7FF"/>
          </a:solidFill>
          <a:ln/>
        </p:spPr>
      </p:sp>
      <p:sp>
        <p:nvSpPr>
          <p:cNvPr id="3" name="Text 1"/>
          <p:cNvSpPr/>
          <p:nvPr/>
        </p:nvSpPr>
        <p:spPr>
          <a:xfrm>
            <a:off x="900946" y="642818"/>
            <a:ext cx="2434471" cy="217170"/>
          </a:xfrm>
          <a:prstGeom prst="rect">
            <a:avLst/>
          </a:prstGeom>
          <a:noFill/>
          <a:ln/>
        </p:spPr>
        <p:txBody>
          <a:bodyPr wrap="none" lIns="0" tIns="0" rIns="0" bIns="0" rtlCol="0" anchor="t"/>
          <a:lstStyle/>
          <a:p>
            <a:pPr algn="l" indent="0" marL="0">
              <a:lnSpc>
                <a:spcPts val="1700"/>
              </a:lnSpc>
              <a:buNone/>
            </a:pPr>
            <a:r>
              <a:rPr lang="en-US" sz="1100" dirty="0">
                <a:solidFill>
                  <a:srgbClr val="4C4C4D"/>
                </a:solidFill>
                <a:latin typeface="Heebo" pitchFamily="34" charset="0"/>
                <a:ea typeface="Heebo" pitchFamily="34" charset="-122"/>
                <a:cs typeface="Heebo" pitchFamily="34" charset="-120"/>
              </a:rPr>
              <a:t>六维全景 SIX DIMENSIONS OVERVIEW</a:t>
            </a:r>
            <a:endParaRPr lang="en-US" sz="1100" dirty="0"/>
          </a:p>
        </p:txBody>
      </p:sp>
      <p:sp>
        <p:nvSpPr>
          <p:cNvPr id="4" name="Text 2"/>
          <p:cNvSpPr/>
          <p:nvPr/>
        </p:nvSpPr>
        <p:spPr>
          <a:xfrm>
            <a:off x="793790" y="977860"/>
            <a:ext cx="8999458" cy="1116330"/>
          </a:xfrm>
          <a:prstGeom prst="rect">
            <a:avLst/>
          </a:prstGeom>
          <a:noFill/>
          <a:ln/>
        </p:spPr>
        <p:txBody>
          <a:bodyPr wrap="square" lIns="0" tIns="0" rIns="0" bIns="0" rtlCol="0" anchor="t"/>
          <a:lstStyle/>
          <a:p>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六维文化地图：主要文化群对比</a:t>
            </a:r>
            <a:endParaRPr lang="en-US" sz="3500" dirty="0"/>
          </a:p>
          <a:p>
            <a:pPr algn="l" indent="0" marL="0">
              <a:lnSpc>
                <a:spcPts val="4350"/>
              </a:lnSpc>
              <a:buNone/>
            </a:pPr>
            <a:r>
              <a:rPr lang="en-US" sz="3500" dirty="0">
                <a:solidFill>
                  <a:srgbClr val="2150FE"/>
                </a:solidFill>
                <a:latin typeface="Crimson Pro Semi Bold" pitchFamily="34" charset="0"/>
                <a:ea typeface="Crimson Pro Semi Bold" pitchFamily="34" charset="-122"/>
                <a:cs typeface="Crimson Pro Semi Bold" pitchFamily="34" charset="-120"/>
              </a:rPr>
              <a:t>Cultural Map: Comparing Major Cultural Groups</a:t>
            </a:r>
            <a:endParaRPr lang="en-US" sz="3500" dirty="0"/>
          </a:p>
        </p:txBody>
      </p:sp>
      <p:sp>
        <p:nvSpPr>
          <p:cNvPr id="5" name="Text 3"/>
          <p:cNvSpPr/>
          <p:nvPr/>
        </p:nvSpPr>
        <p:spPr>
          <a:xfrm>
            <a:off x="793790" y="2335292"/>
            <a:ext cx="13042821" cy="542925"/>
          </a:xfrm>
          <a:prstGeom prst="rect">
            <a:avLst/>
          </a:prstGeom>
          <a:noFill/>
          <a:ln/>
        </p:spPr>
        <p:txBody>
          <a:bodyPr wrap="squar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将六个维度整合在一起，我们可以看到不同文化群的整体轮廓。需要强调的是：以下描述是统计意义上的文化倾向，并不代表每个来自该文化的个人都完全符合这一模式。同一国家内部也存在巨大的个体差异和地区差异。</a:t>
            </a:r>
            <a:endParaRPr lang="en-US" sz="1400" dirty="0"/>
          </a:p>
        </p:txBody>
      </p:sp>
      <p:sp>
        <p:nvSpPr>
          <p:cNvPr id="6" name="Shape 4"/>
          <p:cNvSpPr/>
          <p:nvPr/>
        </p:nvSpPr>
        <p:spPr>
          <a:xfrm>
            <a:off x="793790" y="3059073"/>
            <a:ext cx="13042821" cy="3689509"/>
          </a:xfrm>
          <a:prstGeom prst="roundRect">
            <a:avLst>
              <a:gd name="adj" fmla="val 726"/>
            </a:avLst>
          </a:prstGeom>
          <a:noFill/>
          <a:ln w="7620">
            <a:solidFill>
              <a:srgbClr val="000000">
                <a:alpha val="8000"/>
              </a:srgbClr>
            </a:solidFill>
            <a:prstDash val="solid"/>
          </a:ln>
        </p:spPr>
      </p:sp>
      <p:sp>
        <p:nvSpPr>
          <p:cNvPr id="7" name="Text 5"/>
          <p:cNvSpPr/>
          <p:nvPr/>
        </p:nvSpPr>
        <p:spPr>
          <a:xfrm>
            <a:off x="980361" y="3170753"/>
            <a:ext cx="2244447"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文化维度 Dimension</a:t>
            </a:r>
            <a:endParaRPr lang="en-US" sz="1400" dirty="0"/>
          </a:p>
        </p:txBody>
      </p:sp>
      <p:sp>
        <p:nvSpPr>
          <p:cNvPr id="8" name="Text 6"/>
          <p:cNvSpPr/>
          <p:nvPr/>
        </p:nvSpPr>
        <p:spPr>
          <a:xfrm>
            <a:off x="3589615" y="3170753"/>
            <a:ext cx="2240637"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美国/西方 Western</a:t>
            </a:r>
            <a:endParaRPr lang="en-US" sz="1400" dirty="0"/>
          </a:p>
        </p:txBody>
      </p:sp>
      <p:sp>
        <p:nvSpPr>
          <p:cNvPr id="9" name="Text 7"/>
          <p:cNvSpPr/>
          <p:nvPr/>
        </p:nvSpPr>
        <p:spPr>
          <a:xfrm>
            <a:off x="6195060" y="3170753"/>
            <a:ext cx="2240637"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东亚 East Asia</a:t>
            </a:r>
            <a:endParaRPr lang="en-US" sz="1400" dirty="0"/>
          </a:p>
        </p:txBody>
      </p:sp>
      <p:sp>
        <p:nvSpPr>
          <p:cNvPr id="10" name="Text 8"/>
          <p:cNvSpPr/>
          <p:nvPr/>
        </p:nvSpPr>
        <p:spPr>
          <a:xfrm>
            <a:off x="8800505" y="3170753"/>
            <a:ext cx="2240637"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北欧 Nordic</a:t>
            </a:r>
            <a:endParaRPr lang="en-US" sz="1400" dirty="0"/>
          </a:p>
        </p:txBody>
      </p:sp>
      <p:sp>
        <p:nvSpPr>
          <p:cNvPr id="11" name="Text 9"/>
          <p:cNvSpPr/>
          <p:nvPr/>
        </p:nvSpPr>
        <p:spPr>
          <a:xfrm>
            <a:off x="11405949" y="3170753"/>
            <a:ext cx="2244447" cy="271463"/>
          </a:xfrm>
          <a:prstGeom prst="rect">
            <a:avLst/>
          </a:prstGeom>
          <a:noFill/>
          <a:ln/>
        </p:spPr>
        <p:txBody>
          <a:bodyPr wrap="none" lIns="0" tIns="0" rIns="0" bIns="0" rtlCol="0" anchor="t"/>
          <a:lstStyle/>
          <a:p>
            <a:pPr algn="l" indent="0" marL="0">
              <a:lnSpc>
                <a:spcPts val="2100"/>
              </a:lnSpc>
              <a:buNone/>
            </a:pPr>
            <a:r>
              <a:rPr lang="en-US" sz="1400" b="1" dirty="0">
                <a:solidFill>
                  <a:srgbClr val="4C4C4D"/>
                </a:solidFill>
                <a:latin typeface="Heebo" pitchFamily="34" charset="0"/>
                <a:ea typeface="Heebo" pitchFamily="34" charset="-122"/>
                <a:cs typeface="Heebo" pitchFamily="34" charset="-120"/>
              </a:rPr>
              <a:t>中东/拉美 ME/LatAm</a:t>
            </a:r>
            <a:endParaRPr lang="en-US" sz="1400" dirty="0"/>
          </a:p>
        </p:txBody>
      </p:sp>
      <p:sp>
        <p:nvSpPr>
          <p:cNvPr id="12" name="Text 10"/>
          <p:cNvSpPr/>
          <p:nvPr/>
        </p:nvSpPr>
        <p:spPr>
          <a:xfrm>
            <a:off x="980361" y="3657957"/>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权力距离 Power Distance</a:t>
            </a:r>
            <a:endParaRPr lang="en-US" sz="1400" dirty="0"/>
          </a:p>
        </p:txBody>
      </p:sp>
      <p:sp>
        <p:nvSpPr>
          <p:cNvPr id="13" name="Text 11"/>
          <p:cNvSpPr/>
          <p:nvPr/>
        </p:nvSpPr>
        <p:spPr>
          <a:xfrm>
            <a:off x="3589615" y="3657957"/>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低 Low</a:t>
            </a:r>
            <a:endParaRPr lang="en-US" sz="1400" dirty="0"/>
          </a:p>
        </p:txBody>
      </p:sp>
      <p:sp>
        <p:nvSpPr>
          <p:cNvPr id="14" name="Text 12"/>
          <p:cNvSpPr/>
          <p:nvPr/>
        </p:nvSpPr>
        <p:spPr>
          <a:xfrm>
            <a:off x="6195060" y="3657957"/>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高 High</a:t>
            </a:r>
            <a:endParaRPr lang="en-US" sz="1400" dirty="0"/>
          </a:p>
        </p:txBody>
      </p:sp>
      <p:sp>
        <p:nvSpPr>
          <p:cNvPr id="15" name="Text 13"/>
          <p:cNvSpPr/>
          <p:nvPr/>
        </p:nvSpPr>
        <p:spPr>
          <a:xfrm>
            <a:off x="8800505" y="3657957"/>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很低 Very Low</a:t>
            </a:r>
            <a:endParaRPr lang="en-US" sz="1400" dirty="0"/>
          </a:p>
        </p:txBody>
      </p:sp>
      <p:sp>
        <p:nvSpPr>
          <p:cNvPr id="16" name="Text 14"/>
          <p:cNvSpPr/>
          <p:nvPr/>
        </p:nvSpPr>
        <p:spPr>
          <a:xfrm>
            <a:off x="11405949" y="3657957"/>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高 High</a:t>
            </a:r>
            <a:endParaRPr lang="en-US" sz="1400" dirty="0"/>
          </a:p>
        </p:txBody>
      </p:sp>
      <p:sp>
        <p:nvSpPr>
          <p:cNvPr id="17" name="Text 15"/>
          <p:cNvSpPr/>
          <p:nvPr/>
        </p:nvSpPr>
        <p:spPr>
          <a:xfrm>
            <a:off x="980361" y="4145161"/>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个人主义 Individualism</a:t>
            </a:r>
            <a:endParaRPr lang="en-US" sz="1400" dirty="0"/>
          </a:p>
        </p:txBody>
      </p:sp>
      <p:sp>
        <p:nvSpPr>
          <p:cNvPr id="18" name="Text 16"/>
          <p:cNvSpPr/>
          <p:nvPr/>
        </p:nvSpPr>
        <p:spPr>
          <a:xfrm>
            <a:off x="3589615" y="4145161"/>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高 High</a:t>
            </a:r>
            <a:endParaRPr lang="en-US" sz="1400" dirty="0"/>
          </a:p>
        </p:txBody>
      </p:sp>
      <p:sp>
        <p:nvSpPr>
          <p:cNvPr id="19" name="Text 17"/>
          <p:cNvSpPr/>
          <p:nvPr/>
        </p:nvSpPr>
        <p:spPr>
          <a:xfrm>
            <a:off x="6195060" y="4145161"/>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低 Low</a:t>
            </a:r>
            <a:endParaRPr lang="en-US" sz="1400" dirty="0"/>
          </a:p>
        </p:txBody>
      </p:sp>
      <p:sp>
        <p:nvSpPr>
          <p:cNvPr id="20" name="Text 18"/>
          <p:cNvSpPr/>
          <p:nvPr/>
        </p:nvSpPr>
        <p:spPr>
          <a:xfrm>
            <a:off x="8800505" y="4145161"/>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中高 Med-High</a:t>
            </a:r>
            <a:endParaRPr lang="en-US" sz="1400" dirty="0"/>
          </a:p>
        </p:txBody>
      </p:sp>
      <p:sp>
        <p:nvSpPr>
          <p:cNvPr id="21" name="Text 19"/>
          <p:cNvSpPr/>
          <p:nvPr/>
        </p:nvSpPr>
        <p:spPr>
          <a:xfrm>
            <a:off x="11405949" y="4145161"/>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低 Low</a:t>
            </a:r>
            <a:endParaRPr lang="en-US" sz="1400" dirty="0"/>
          </a:p>
        </p:txBody>
      </p:sp>
      <p:sp>
        <p:nvSpPr>
          <p:cNvPr id="22" name="Text 20"/>
          <p:cNvSpPr/>
          <p:nvPr/>
        </p:nvSpPr>
        <p:spPr>
          <a:xfrm>
            <a:off x="980361" y="4632365"/>
            <a:ext cx="2244447" cy="542925"/>
          </a:xfrm>
          <a:prstGeom prst="rect">
            <a:avLst/>
          </a:prstGeom>
          <a:noFill/>
          <a:ln/>
        </p:spPr>
        <p:txBody>
          <a:bodyPr wrap="squar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不确定性规避 Uncertainty Avoidance</a:t>
            </a:r>
            <a:endParaRPr lang="en-US" sz="1400" dirty="0"/>
          </a:p>
        </p:txBody>
      </p:sp>
      <p:sp>
        <p:nvSpPr>
          <p:cNvPr id="23" name="Text 21"/>
          <p:cNvSpPr/>
          <p:nvPr/>
        </p:nvSpPr>
        <p:spPr>
          <a:xfrm>
            <a:off x="3589615" y="4632365"/>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低-中 Low-Med</a:t>
            </a:r>
            <a:endParaRPr lang="en-US" sz="1400" dirty="0"/>
          </a:p>
        </p:txBody>
      </p:sp>
      <p:sp>
        <p:nvSpPr>
          <p:cNvPr id="24" name="Text 22"/>
          <p:cNvSpPr/>
          <p:nvPr/>
        </p:nvSpPr>
        <p:spPr>
          <a:xfrm>
            <a:off x="6195060" y="4632365"/>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高 High</a:t>
            </a:r>
            <a:endParaRPr lang="en-US" sz="1400" dirty="0"/>
          </a:p>
        </p:txBody>
      </p:sp>
      <p:sp>
        <p:nvSpPr>
          <p:cNvPr id="25" name="Text 23"/>
          <p:cNvSpPr/>
          <p:nvPr/>
        </p:nvSpPr>
        <p:spPr>
          <a:xfrm>
            <a:off x="8800505" y="4632365"/>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低 Low</a:t>
            </a:r>
            <a:endParaRPr lang="en-US" sz="1400" dirty="0"/>
          </a:p>
        </p:txBody>
      </p:sp>
      <p:sp>
        <p:nvSpPr>
          <p:cNvPr id="26" name="Text 24"/>
          <p:cNvSpPr/>
          <p:nvPr/>
        </p:nvSpPr>
        <p:spPr>
          <a:xfrm>
            <a:off x="11405949" y="4632365"/>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高 High</a:t>
            </a:r>
            <a:endParaRPr lang="en-US" sz="1400" dirty="0"/>
          </a:p>
        </p:txBody>
      </p:sp>
      <p:sp>
        <p:nvSpPr>
          <p:cNvPr id="27" name="Text 25"/>
          <p:cNvSpPr/>
          <p:nvPr/>
        </p:nvSpPr>
        <p:spPr>
          <a:xfrm>
            <a:off x="980361" y="5391031"/>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男性化 Masculinity</a:t>
            </a:r>
            <a:endParaRPr lang="en-US" sz="1400" dirty="0"/>
          </a:p>
        </p:txBody>
      </p:sp>
      <p:sp>
        <p:nvSpPr>
          <p:cNvPr id="28" name="Text 26"/>
          <p:cNvSpPr/>
          <p:nvPr/>
        </p:nvSpPr>
        <p:spPr>
          <a:xfrm>
            <a:off x="3589615" y="5391031"/>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中高 Med-High</a:t>
            </a:r>
            <a:endParaRPr lang="en-US" sz="1400" dirty="0"/>
          </a:p>
        </p:txBody>
      </p:sp>
      <p:sp>
        <p:nvSpPr>
          <p:cNvPr id="29" name="Text 27"/>
          <p:cNvSpPr/>
          <p:nvPr/>
        </p:nvSpPr>
        <p:spPr>
          <a:xfrm>
            <a:off x="6195060" y="5391031"/>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高 High</a:t>
            </a:r>
            <a:endParaRPr lang="en-US" sz="1400" dirty="0"/>
          </a:p>
        </p:txBody>
      </p:sp>
      <p:sp>
        <p:nvSpPr>
          <p:cNvPr id="30" name="Text 28"/>
          <p:cNvSpPr/>
          <p:nvPr/>
        </p:nvSpPr>
        <p:spPr>
          <a:xfrm>
            <a:off x="8800505" y="5391031"/>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低 Low</a:t>
            </a:r>
            <a:endParaRPr lang="en-US" sz="1400" dirty="0"/>
          </a:p>
        </p:txBody>
      </p:sp>
      <p:sp>
        <p:nvSpPr>
          <p:cNvPr id="31" name="Text 29"/>
          <p:cNvSpPr/>
          <p:nvPr/>
        </p:nvSpPr>
        <p:spPr>
          <a:xfrm>
            <a:off x="11405949" y="5391031"/>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中 Medium</a:t>
            </a:r>
            <a:endParaRPr lang="en-US" sz="1400" dirty="0"/>
          </a:p>
        </p:txBody>
      </p:sp>
      <p:sp>
        <p:nvSpPr>
          <p:cNvPr id="32" name="Text 30"/>
          <p:cNvSpPr/>
          <p:nvPr/>
        </p:nvSpPr>
        <p:spPr>
          <a:xfrm>
            <a:off x="980361" y="5878235"/>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长期定向 LT Orientation</a:t>
            </a:r>
            <a:endParaRPr lang="en-US" sz="1400" dirty="0"/>
          </a:p>
        </p:txBody>
      </p:sp>
      <p:sp>
        <p:nvSpPr>
          <p:cNvPr id="33" name="Text 31"/>
          <p:cNvSpPr/>
          <p:nvPr/>
        </p:nvSpPr>
        <p:spPr>
          <a:xfrm>
            <a:off x="3589615" y="5878235"/>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短期 Short</a:t>
            </a:r>
            <a:endParaRPr lang="en-US" sz="1400" dirty="0"/>
          </a:p>
        </p:txBody>
      </p:sp>
      <p:sp>
        <p:nvSpPr>
          <p:cNvPr id="34" name="Text 32"/>
          <p:cNvSpPr/>
          <p:nvPr/>
        </p:nvSpPr>
        <p:spPr>
          <a:xfrm>
            <a:off x="6195060" y="5878235"/>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长期 Long</a:t>
            </a:r>
            <a:endParaRPr lang="en-US" sz="1400" dirty="0"/>
          </a:p>
        </p:txBody>
      </p:sp>
      <p:sp>
        <p:nvSpPr>
          <p:cNvPr id="35" name="Text 33"/>
          <p:cNvSpPr/>
          <p:nvPr/>
        </p:nvSpPr>
        <p:spPr>
          <a:xfrm>
            <a:off x="8800505" y="5878235"/>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中长期 Med-Long</a:t>
            </a:r>
            <a:endParaRPr lang="en-US" sz="1400" dirty="0"/>
          </a:p>
        </p:txBody>
      </p:sp>
      <p:sp>
        <p:nvSpPr>
          <p:cNvPr id="36" name="Text 34"/>
          <p:cNvSpPr/>
          <p:nvPr/>
        </p:nvSpPr>
        <p:spPr>
          <a:xfrm>
            <a:off x="11405949" y="5878235"/>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短期 Short</a:t>
            </a:r>
            <a:endParaRPr lang="en-US" sz="1400" dirty="0"/>
          </a:p>
        </p:txBody>
      </p:sp>
      <p:sp>
        <p:nvSpPr>
          <p:cNvPr id="37" name="Text 35"/>
          <p:cNvSpPr/>
          <p:nvPr/>
        </p:nvSpPr>
        <p:spPr>
          <a:xfrm>
            <a:off x="980361" y="6365438"/>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放纵 Indulgence</a:t>
            </a:r>
            <a:endParaRPr lang="en-US" sz="1400" dirty="0"/>
          </a:p>
        </p:txBody>
      </p:sp>
      <p:sp>
        <p:nvSpPr>
          <p:cNvPr id="38" name="Text 36"/>
          <p:cNvSpPr/>
          <p:nvPr/>
        </p:nvSpPr>
        <p:spPr>
          <a:xfrm>
            <a:off x="3589615" y="6365438"/>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高 High</a:t>
            </a:r>
            <a:endParaRPr lang="en-US" sz="1400" dirty="0"/>
          </a:p>
        </p:txBody>
      </p:sp>
      <p:sp>
        <p:nvSpPr>
          <p:cNvPr id="39" name="Text 37"/>
          <p:cNvSpPr/>
          <p:nvPr/>
        </p:nvSpPr>
        <p:spPr>
          <a:xfrm>
            <a:off x="6195060" y="6365438"/>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低 Low</a:t>
            </a:r>
            <a:endParaRPr lang="en-US" sz="1400" dirty="0"/>
          </a:p>
        </p:txBody>
      </p:sp>
      <p:sp>
        <p:nvSpPr>
          <p:cNvPr id="40" name="Text 38"/>
          <p:cNvSpPr/>
          <p:nvPr/>
        </p:nvSpPr>
        <p:spPr>
          <a:xfrm>
            <a:off x="8800505" y="6365438"/>
            <a:ext cx="224063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高 High</a:t>
            </a:r>
            <a:endParaRPr lang="en-US" sz="1400" dirty="0"/>
          </a:p>
        </p:txBody>
      </p:sp>
      <p:sp>
        <p:nvSpPr>
          <p:cNvPr id="41" name="Text 39"/>
          <p:cNvSpPr/>
          <p:nvPr/>
        </p:nvSpPr>
        <p:spPr>
          <a:xfrm>
            <a:off x="11405949" y="6365438"/>
            <a:ext cx="2244447" cy="271463"/>
          </a:xfrm>
          <a:prstGeom prst="rect">
            <a:avLst/>
          </a:prstGeom>
          <a:noFill/>
          <a:ln/>
        </p:spPr>
        <p:txBody>
          <a:bodyPr wrap="none" lIns="0" tIns="0" rIns="0" bIns="0" rtlCol="0" anchor="t"/>
          <a:lstStyle/>
          <a:p>
            <a:pPr algn="l" indent="0" marL="0">
              <a:lnSpc>
                <a:spcPts val="2100"/>
              </a:lnSpc>
              <a:buNone/>
            </a:pPr>
            <a:r>
              <a:rPr lang="en-US" sz="1400" dirty="0">
                <a:solidFill>
                  <a:srgbClr val="4C4C4D"/>
                </a:solidFill>
                <a:latin typeface="Heebo" pitchFamily="34" charset="0"/>
                <a:ea typeface="Heebo" pitchFamily="34" charset="-122"/>
                <a:cs typeface="Heebo" pitchFamily="34" charset="-120"/>
              </a:rPr>
              <a:t>低 Low</a:t>
            </a:r>
            <a:endParaRPr lang="en-US" sz="1400" dirty="0"/>
          </a:p>
        </p:txBody>
      </p:sp>
      <p:sp>
        <p:nvSpPr>
          <p:cNvPr id="42" name="Shape 40"/>
          <p:cNvSpPr/>
          <p:nvPr/>
        </p:nvSpPr>
        <p:spPr>
          <a:xfrm>
            <a:off x="793790" y="6929438"/>
            <a:ext cx="13042821" cy="710803"/>
          </a:xfrm>
          <a:prstGeom prst="roundRect">
            <a:avLst>
              <a:gd name="adj" fmla="val 3770"/>
            </a:avLst>
          </a:prstGeom>
          <a:solidFill>
            <a:srgbClr val="B3C3FF"/>
          </a:solidFill>
          <a:ln/>
        </p:spPr>
      </p:sp>
      <p:pic>
        <p:nvPicPr>
          <p:cNvPr id="43" name="Image 0" descr="preencoded.png">    </p:cNvPr>
          <p:cNvPicPr>
            <a:picLocks noChangeAspect="1"/>
          </p:cNvPicPr>
          <p:nvPr/>
        </p:nvPicPr>
        <p:blipFill>
          <a:blip r:embed="rId1"/>
          <a:stretch>
            <a:fillRect/>
          </a:stretch>
        </p:blipFill>
        <p:spPr>
          <a:xfrm>
            <a:off x="972383" y="7186851"/>
            <a:ext cx="223242" cy="178594"/>
          </a:xfrm>
          <a:prstGeom prst="rect">
            <a:avLst/>
          </a:prstGeom>
        </p:spPr>
      </p:pic>
      <p:sp>
        <p:nvSpPr>
          <p:cNvPr id="44" name="Text 41"/>
          <p:cNvSpPr/>
          <p:nvPr/>
        </p:nvSpPr>
        <p:spPr>
          <a:xfrm>
            <a:off x="1374219" y="7134820"/>
            <a:ext cx="12283797" cy="271463"/>
          </a:xfrm>
          <a:prstGeom prst="rect">
            <a:avLst/>
          </a:prstGeom>
          <a:noFill/>
          <a:ln/>
        </p:spPr>
        <p:txBody>
          <a:bodyPr wrap="none" lIns="0" tIns="0" rIns="0" bIns="0" rtlCol="0" anchor="t"/>
          <a:lstStyle/>
          <a:p>
            <a:pPr algn="l" indent="0" marL="0">
              <a:lnSpc>
                <a:spcPts val="2100"/>
              </a:lnSpc>
              <a:buNone/>
            </a:pPr>
            <a:r>
              <a:rPr lang="en-US" sz="1400" dirty="0">
                <a:solidFill>
                  <a:srgbClr val="000000"/>
                </a:solidFill>
                <a:latin typeface="Heebo" pitchFamily="34" charset="0"/>
                <a:ea typeface="Heebo" pitchFamily="34" charset="-122"/>
                <a:cs typeface="Heebo" pitchFamily="34" charset="-120"/>
              </a:rPr>
              <a:t>📌</a:t>
            </a:r>
            <a:pPr algn="l" indent="0" marL="0">
              <a:lnSpc>
                <a:spcPts val="2100"/>
              </a:lnSpc>
              <a:buNone/>
            </a:pPr>
            <a:r>
              <a:rPr lang="en-US" sz="1400" dirty="0">
                <a:solidFill>
                  <a:srgbClr val="000000"/>
                </a:solidFill>
                <a:latin typeface="Heebo" pitchFamily="34" charset="0"/>
                <a:ea typeface="Heebo" pitchFamily="34" charset="-122"/>
                <a:cs typeface="Heebo" pitchFamily="34" charset="-120"/>
              </a:rPr>
              <a:t> 此表仅为方向性参考，实际应用中请结合具体国家数据和个人观察进行判断，避免过度简化或刻板印象化。</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2026-04-25T11:46:03Z</dcterms:created>
  <dcterms:modified xsi:type="dcterms:W3CDTF">2026-04-25T11:46:03Z</dcterms:modified>
</cp:coreProperties>
</file>